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4" r:id="rId3"/>
    <p:sldMasterId id="2147483665" r:id="rId4"/>
    <p:sldMasterId id="2147483671" r:id="rId5"/>
  </p:sldMasterIdLst>
  <p:notesMasterIdLst>
    <p:notesMasterId r:id="rId9"/>
  </p:notesMasterIdLst>
  <p:handoutMasterIdLst>
    <p:handoutMasterId r:id="rId50"/>
  </p:handoutMasterIdLst>
  <p:sldIdLst>
    <p:sldId id="1000" r:id="rId6"/>
    <p:sldId id="538" r:id="rId7"/>
    <p:sldId id="849" r:id="rId8"/>
    <p:sldId id="851" r:id="rId10"/>
    <p:sldId id="852" r:id="rId11"/>
    <p:sldId id="858" r:id="rId12"/>
    <p:sldId id="859" r:id="rId13"/>
    <p:sldId id="853" r:id="rId14"/>
    <p:sldId id="860" r:id="rId15"/>
    <p:sldId id="966" r:id="rId16"/>
    <p:sldId id="854" r:id="rId17"/>
    <p:sldId id="855" r:id="rId18"/>
    <p:sldId id="938" r:id="rId19"/>
    <p:sldId id="856" r:id="rId20"/>
    <p:sldId id="857" r:id="rId21"/>
    <p:sldId id="894" r:id="rId22"/>
    <p:sldId id="897" r:id="rId23"/>
    <p:sldId id="898" r:id="rId24"/>
    <p:sldId id="967" r:id="rId25"/>
    <p:sldId id="917" r:id="rId26"/>
    <p:sldId id="968" r:id="rId27"/>
    <p:sldId id="890" r:id="rId28"/>
    <p:sldId id="941" r:id="rId29"/>
    <p:sldId id="899" r:id="rId30"/>
    <p:sldId id="892" r:id="rId31"/>
    <p:sldId id="900" r:id="rId32"/>
    <p:sldId id="901" r:id="rId33"/>
    <p:sldId id="902" r:id="rId34"/>
    <p:sldId id="903" r:id="rId35"/>
    <p:sldId id="969" r:id="rId36"/>
    <p:sldId id="918" r:id="rId37"/>
    <p:sldId id="904" r:id="rId38"/>
    <p:sldId id="908" r:id="rId39"/>
    <p:sldId id="906" r:id="rId40"/>
    <p:sldId id="907" r:id="rId41"/>
    <p:sldId id="909" r:id="rId42"/>
    <p:sldId id="910" r:id="rId43"/>
    <p:sldId id="911" r:id="rId44"/>
    <p:sldId id="869" r:id="rId45"/>
    <p:sldId id="916" r:id="rId46"/>
    <p:sldId id="874" r:id="rId47"/>
    <p:sldId id="873" r:id="rId48"/>
    <p:sldId id="314" r:id="rId49"/>
  </p:sldIdLst>
  <p:sldSz cx="12192000" cy="6858000"/>
  <p:notesSz cx="6858000" cy="9144000"/>
  <p:embeddedFontLst>
    <p:embeddedFont>
      <p:font typeface="等线" panose="02010600030101010101" charset="-122"/>
      <p:regular r:id="rId55"/>
    </p:embeddedFont>
    <p:embeddedFont>
      <p:font typeface="Calibri" panose="020F0502020204030204" charset="0"/>
      <p:regular r:id="rId56"/>
      <p:bold r:id="rId57"/>
      <p:italic r:id="rId58"/>
      <p:boldItalic r:id="rId59"/>
    </p:embeddedFont>
    <p:embeddedFont>
      <p:font typeface="微软雅黑" panose="020B0503020204020204" charset="-122"/>
      <p:regular r:id="rId60"/>
    </p:embeddedFont>
    <p:embeddedFont>
      <p:font typeface="Calibri Light" panose="020F0302020204030204" charset="0"/>
      <p:regular r:id="rId61"/>
      <p:italic r:id="rId62"/>
    </p:embeddedFont>
    <p:embeddedFont>
      <p:font typeface="思源黑体 CN Normal" panose="020B0400000000000000" pitchFamily="34" charset="-122"/>
      <p:regular r:id="rId63"/>
    </p:embeddedFont>
    <p:embeddedFont>
      <p:font typeface="Noto Sans SC" panose="020B0200000000000000" charset="-122"/>
      <p:regular r:id="rId64"/>
    </p:embeddedFont>
    <p:embeddedFont>
      <p:font typeface="华文新魏" panose="02010800040101010101" charset="-122"/>
      <p:regular r:id="rId65"/>
    </p:embeddedFont>
    <p:embeddedFont>
      <p:font typeface="楷体" panose="02010609060101010101" charset="-122"/>
      <p:regular r:id="rId66"/>
    </p:embeddedFont>
    <p:embeddedFont>
      <p:font typeface="等线 Light" panose="02010600030101010101" charset="-122"/>
      <p:regular r:id="rId6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07" name="jilin" initials="j" lastIdx="0" clrIdx="106"/>
  <p:cmAuthor id="1" name="10248" initials="1" lastIdx="0" clrIdx="0"/>
  <p:cmAuthor id="108" name="庞宝国" initials="庞" lastIdx="0" clrIdx="107"/>
  <p:cmAuthor id="2" name="作者" initials="作" lastIdx="0" clrIdx="1"/>
  <p:cmAuthor id="109" name="崔冶鸣（内蒙古英才管培生）" initials="崔" lastIdx="0" clrIdx="108"/>
  <p:cmAuthor id="3" name="li jun" initials="l" lastIdx="0" clrIdx="2"/>
  <p:cmAuthor id="110" name="卫天一" initials="卫" lastIdx="0" clrIdx="109"/>
  <p:cmAuthor id="4" name="Mia Vida Villanueva" initials="M" lastIdx="0" clrIdx="3"/>
  <p:cmAuthor id="111" name="万户网络" initials="万" lastIdx="0" clrIdx="110"/>
  <p:cmAuthor id="5" name="1206988966@qq.com" initials="1" lastIdx="0" clrIdx="4"/>
  <p:cmAuthor id="112" name="朴鹏-lhq" initials="朴" lastIdx="0" clrIdx="111"/>
  <p:cmAuthor id="6" name="姜伟光" initials="姜" lastIdx="0" clrIdx="5"/>
  <p:cmAuthor id="113" name="Luo Mingjie" initials="L" lastIdx="0" clrIdx="112"/>
  <p:cmAuthor id="7" name="Administrator" initials="A" lastIdx="0" clrIdx="6"/>
  <p:cmAuthor id="114" name="江涛 李" initials="江" lastIdx="0" clrIdx="113"/>
  <p:cmAuthor id="8" name="宋洁然" initials="宋" lastIdx="0" clrIdx="7"/>
  <p:cmAuthor id="115" name="龚平-lcq" initials="龚" lastIdx="0" clrIdx="114"/>
  <p:cmAuthor id="9" name="ming qiu" initials="m" lastIdx="0" clrIdx="8"/>
  <p:cmAuthor id="116" name="李岩" initials="李" lastIdx="0" clrIdx="115"/>
  <p:cmAuthor id="10" name="user" initials="" lastIdx="0" clrIdx="9"/>
  <p:cmAuthor id="117" name="吴晓梅" initials="吴" lastIdx="0" clrIdx="116"/>
  <p:cmAuthor id="11" name="未知用户4" initials="未" lastIdx="0" clrIdx="10"/>
  <p:cmAuthor id="118" name="Xzjd" initials="X" lastIdx="0" clrIdx="117"/>
  <p:cmAuthor id="12" name="Admin" initials="A" lastIdx="0" clrIdx="11"/>
  <p:cmAuthor id="119" name="温兆东" initials="温" lastIdx="0" clrIdx="118"/>
  <p:cmAuthor id="13" name="CommUser" initials="C" lastIdx="0" clrIdx="12"/>
  <p:cmAuthor id="120" name="njlife" initials="n" lastIdx="0" clrIdx="119"/>
  <p:cmAuthor id="14" name="zq" initials="z" lastIdx="0" clrIdx="13"/>
  <p:cmAuthor id="121" name="韩喆权" initials="韩" lastIdx="0" clrIdx="120"/>
  <p:cmAuthor id="15" name="viola_yang" initials="v" lastIdx="0" clrIdx="14"/>
  <p:cmAuthor id="122" name="cpic" initials="c" lastIdx="0" clrIdx="121"/>
  <p:cmAuthor id="16" name="志龙 姜" initials="志" lastIdx="0" clrIdx="15"/>
  <p:cmAuthor id="123" name="方朝军/产品推动室/产品开发推广部/总公司" initials="方" lastIdx="0" clrIdx="122"/>
  <p:cmAuthor id="17" name="SHMILY" initials="S" lastIdx="0" clrIdx="16"/>
  <p:cmAuthor id="124" name="康炳振" initials="康" lastIdx="0" clrIdx="123"/>
  <p:cmAuthor id="18" name="admin" initials="a" lastIdx="0" clrIdx="17"/>
  <p:cmAuthor id="125" name="feng wei" initials="f" lastIdx="0" clrIdx="124"/>
  <p:cmAuthor id="19" name="Tracy Chen" initials="T" lastIdx="0" clrIdx="18"/>
  <p:cmAuthor id="126" name="邓鹏君" initials="邓" lastIdx="0" clrIdx="125"/>
  <p:cmAuthor id="20" name="dongwc0205" initials="d" lastIdx="0" clrIdx="19"/>
  <p:cmAuthor id="127" name="姚灿" initials="姚" lastIdx="0" clrIdx="126"/>
  <p:cmAuthor id="21" name="Hi_ Young" initials="H" lastIdx="0" clrIdx="20"/>
  <p:cmAuthor id="128" name="Dell" initials="D" lastIdx="0" clrIdx="127"/>
  <p:cmAuthor id="22" name="pangyt" initials="p" lastIdx="0" clrIdx="21"/>
  <p:cmAuthor id="129" name="天鹰" initials="天" lastIdx="0" clrIdx="128"/>
  <p:cmAuthor id="23" name="easonyoun" initials="e" lastIdx="0" clrIdx="22"/>
  <p:cmAuthor id="130" name="86150" initials="8" lastIdx="0" clrIdx="129"/>
  <p:cmAuthor id="24" name="zhouyangfan" initials="z" lastIdx="0" clrIdx="23"/>
  <p:cmAuthor id="25" name="tplife" initials="t" lastIdx="0" clrIdx="24"/>
  <p:cmAuthor id="26" name="??" initials="?" lastIdx="0" clrIdx="25"/>
  <p:cmAuthor id="27" name="12279" initials="1" lastIdx="0" clrIdx="26"/>
  <p:cmAuthor id="28" name="WPS_1679281038" initials="W" lastIdx="0" clrIdx="27"/>
  <p:cmAuthor id="29" name="骆倩怡_Znauj26B" initials="authorId_382814100" lastIdx="0" clrIdx="28"/>
  <p:cmAuthor id="30" name="Microsoft" initials="M" lastIdx="0" clrIdx="29"/>
  <p:cmAuthor id="31" name="PC" initials="P" lastIdx="0" clrIdx="30"/>
  <p:cmAuthor id="32" name="张达" initials="张" lastIdx="0" clrIdx="31"/>
  <p:cmAuthor id="33" name="dell" initials="d" lastIdx="0" clrIdx="32"/>
  <p:cmAuthor id="34" name="lenovo" initials="l" lastIdx="0" clrIdx="33"/>
  <p:cmAuthor id="35" name="雨林木风" initials="雨" lastIdx="0" clrIdx="34"/>
  <p:cmAuthor id="36" name="未知用户3" initials="未" lastIdx="0" clrIdx="35"/>
  <p:cmAuthor id="37" name="未知用户5" initials="未" lastIdx="0" clrIdx="36"/>
  <p:cmAuthor id="38" name="Microsoft Office 用户" initials="Office" lastIdx="0" clrIdx="37"/>
  <p:cmAuthor id="39" name="apple" initials="a" lastIdx="0" clrIdx="38"/>
  <p:cmAuthor id="40" name="周跃良" initials="周" lastIdx="0" clrIdx="39"/>
  <p:cmAuthor id="41" name="幸全" initials="幸全" lastIdx="0" clrIdx="40"/>
  <p:cmAuthor id="42" name="小蔓2020" initials="小" lastIdx="0" clrIdx="41"/>
  <p:cmAuthor id="43" name="wangli" initials="wli" lastIdx="0" clrIdx="42"/>
  <p:cmAuthor id="44" name="王习习" initials="王" lastIdx="0" clrIdx="43"/>
  <p:cmAuthor id="45" name="幸兴" initials="幸" lastIdx="0" clrIdx="44"/>
  <p:cmAuthor id="46" name="yyyaogd@126.com" initials="y" lastIdx="0" clrIdx="45"/>
  <p:cmAuthor id="47" name="meflyup" initials="m" lastIdx="0" clrIdx="46"/>
  <p:cmAuthor id="48" name="hp" initials="h" lastIdx="0" clrIdx="47"/>
  <p:cmAuthor id="49" name="Lenovo" initials="L" lastIdx="0" clrIdx="48"/>
  <p:cmAuthor id="50" name="Wangzhi gang" initials="W" lastIdx="0" clrIdx="49"/>
  <p:cmAuthor id="51" name="张清涛" initials="张" lastIdx="0" clrIdx="50"/>
  <p:cmAuthor id="52" name="xy08649_ueq2eE3q" initials="authorId_1213-35639056" lastIdx="0" clrIdx="51"/>
  <p:cmAuthor id="53" name=" " initials="" lastIdx="0" clrIdx="52"/>
  <p:cmAuthor id="54" name="kingsoft" initials="k" lastIdx="0" clrIdx="53"/>
  <p:cmAuthor id="55" name="wwj" initials="w" lastIdx="0" clrIdx="54"/>
  <p:cmAuthor id="56" name="hx" initials="h" lastIdx="0" clrIdx="55"/>
  <p:cmAuthor id="57" name="LENOVO" initials="L" lastIdx="0" clrIdx="56"/>
  <p:cmAuthor id="58" name="wucj" initials="w" lastIdx="0" clrIdx="57"/>
  <p:cmAuthor id="59" name="SkyUser" initials="S" lastIdx="0" clrIdx="58"/>
  <p:cmAuthor id="60" name="wsl" initials="w" lastIdx="0" clrIdx="59"/>
  <p:cmAuthor id="61" name="Author" initials="A" lastIdx="0" clrIdx="60"/>
  <p:cmAuthor id="62" name="付澎" initials="付" lastIdx="0" clrIdx="61"/>
  <p:cmAuthor id="63" name="kechuying" initials="k" lastIdx="0" clrIdx="62"/>
  <p:cmAuthor id="64" name="一点 设计" initials="一点" lastIdx="0" clrIdx="63"/>
  <p:cmAuthor id="65" name="扬才君" initials="扬" lastIdx="0" clrIdx="64"/>
  <p:cmAuthor id="66" name="杜B格小生" initials="杜B格小生" lastIdx="0" clrIdx="65"/>
  <p:cmAuthor id="67" name="王笛" initials="" lastIdx="0" clrIdx="66"/>
  <p:cmAuthor id="68" name="卢 佳娴" initials="卢" lastIdx="0" clrIdx="67"/>
  <p:cmAuthor id="69" name="刘 译璟" initials="刘" lastIdx="0" clrIdx="68"/>
  <p:cmAuthor id="70" name="Wei" initials="2" lastIdx="0" clrIdx="69"/>
  <p:cmAuthor id="71" name="番茄花园" initials="番" lastIdx="0" clrIdx="70"/>
  <p:cmAuthor id="72" name="Kevin" initials="K" lastIdx="0" clrIdx="71"/>
  <p:cmAuthor id="73" name="郭敏娜(Minna Guo)" initials="郭" lastIdx="0" clrIdx="72"/>
  <p:cmAuthor id="74" name="陈 橙橙" initials="陈" lastIdx="0" clrIdx="73"/>
  <p:cmAuthor id="75" name="tkuser" initials="t" lastIdx="0" clrIdx="74"/>
  <p:cmAuthor id="76" name="杨国" initials="杨" lastIdx="0" clrIdx="75"/>
  <p:cmAuthor id="77" name="HaoshuaiWu" initials="H" lastIdx="0" clrIdx="76"/>
  <p:cmAuthor id="78" name="localadmin" initials="l" lastIdx="0" clrIdx="77"/>
  <p:cmAuthor id="79" name="未知用户50" initials="未" lastIdx="0" clrIdx="78"/>
  <p:cmAuthor id="80" name="Ms" initials="M" lastIdx="0" clrIdx="79"/>
  <p:cmAuthor id="81" name="杨涛-lah" initials="杨" lastIdx="0" clrIdx="80"/>
  <p:cmAuthor id="82" name="USER" initials="U" lastIdx="0" clrIdx="81"/>
  <p:cmAuthor id="83" name="Qu song" initials="Q" lastIdx="0" clrIdx="82"/>
  <p:cmAuthor id="84" name="Sky123.Org" initials="S" lastIdx="0" clrIdx="83"/>
  <p:cmAuthor id="85" name="潈ऎ䕨அ" initials="潈" lastIdx="0" clrIdx="84"/>
  <p:cmAuthor id="86" name="TaiKang" initials="T" lastIdx="0" clrIdx="85"/>
  <p:cmAuthor id="87" name="Windows 用户" initials="W" lastIdx="0" clrIdx="86"/>
  <p:cmAuthor id="88" name="ZhangYu" initials="Z" lastIdx="0" clrIdx="87"/>
  <p:cmAuthor id="89" name="China" initials="C" lastIdx="0" clrIdx="88"/>
  <p:cmAuthor id="90" name="WHTP" initials="W" lastIdx="0" clrIdx="89"/>
  <p:cmAuthor id="91" name="余潇迎" initials="余" lastIdx="0" clrIdx="90"/>
  <p:cmAuthor id="92" name="Mz" initials="M" lastIdx="0" clrIdx="91"/>
  <p:cmAuthor id="93" name="孙璐璐" initials="孙" lastIdx="0" clrIdx="92"/>
  <p:cmAuthor id="94" name="不灰心骑士" initials="不" lastIdx="0" clrIdx="93"/>
  <p:cmAuthor id="95" name="袨?嗴?傤?" initials="袨" lastIdx="0" clrIdx="94"/>
  <p:cmAuthor id="96" name="未知用户9" initials="未" lastIdx="0" clrIdx="95"/>
  <p:cmAuthor id="97" name="岳文甲" initials="岳" lastIdx="0" clrIdx="96"/>
  <p:cmAuthor id="98" name="91huhang" initials="9" lastIdx="0" clrIdx="97"/>
  <p:cmAuthor id="99" name="柯 少鹏" initials="柯" lastIdx="0" clrIdx="98"/>
  <p:cmAuthor id="100" name="w" initials="w" lastIdx="0" clrIdx="99"/>
  <p:cmAuthor id="101" name="吕震" initials="吕" lastIdx="0" clrIdx="100"/>
  <p:cmAuthor id="102" name="ZZC" initials="Z" lastIdx="0" clrIdx="101"/>
  <p:cmAuthor id="103" name="张星-lgd" initials="张" lastIdx="0" clrIdx="102"/>
  <p:cmAuthor id="104" name="雕刻时光 1987" initials="雕" lastIdx="0" clrIdx="103"/>
  <p:cmAuthor id="105" name="stillu" initials="s" lastIdx="0" clrIdx="104"/>
  <p:cmAuthor id="106" name="554154816@qq.com" initials="5" lastIdx="0" clrIdx="10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617"/>
    <a:srgbClr val="FFFFFF"/>
    <a:srgbClr val="EE843C"/>
    <a:srgbClr val="FFC57E"/>
    <a:srgbClr val="ED7D31"/>
    <a:srgbClr val="800000"/>
    <a:srgbClr val="C00000"/>
    <a:srgbClr val="EFC0C0"/>
    <a:srgbClr val="FF8C00"/>
    <a:srgbClr val="F7C2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632" autoAdjust="0"/>
    <p:restoredTop sz="94660"/>
  </p:normalViewPr>
  <p:slideViewPr>
    <p:cSldViewPr snapToGrid="0" showGuides="1">
      <p:cViewPr varScale="1">
        <p:scale>
          <a:sx n="87" d="100"/>
          <a:sy n="87" d="100"/>
        </p:scale>
        <p:origin x="-134" y="-82"/>
      </p:cViewPr>
      <p:guideLst>
        <p:guide orient="horz" pos="2007"/>
        <p:guide orient="horz" pos="659"/>
        <p:guide orient="horz" pos="3844"/>
        <p:guide pos="3635"/>
        <p:guide pos="305"/>
        <p:guide pos="70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7" Type="http://schemas.openxmlformats.org/officeDocument/2006/relationships/font" Target="fonts/font13.fntdata"/><Relationship Id="rId66" Type="http://schemas.openxmlformats.org/officeDocument/2006/relationships/font" Target="fonts/font12.fntdata"/><Relationship Id="rId65" Type="http://schemas.openxmlformats.org/officeDocument/2006/relationships/font" Target="fonts/font11.fntdata"/><Relationship Id="rId64" Type="http://schemas.openxmlformats.org/officeDocument/2006/relationships/font" Target="fonts/font10.fntdata"/><Relationship Id="rId63" Type="http://schemas.openxmlformats.org/officeDocument/2006/relationships/font" Target="fonts/font9.fntdata"/><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1.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hierarchy" loCatId="hierarchy" qsTypeId="urn:microsoft.com/office/officeart/2005/8/quickstyle/simple2" qsCatId="simple" csTypeId="urn:microsoft.com/office/officeart/2005/8/colors/accent2_2" csCatId="accent1" phldr="1"/>
      <dgm:spPr/>
      <dgm:t>
        <a:bodyPr/>
        <a:lstStyle/>
        <a:p>
          <a:endParaRPr lang="zh-CN" altLang="en-US"/>
        </a:p>
      </dgm:t>
    </dgm:pt>
    <dgm:pt modelId="{0605F139-5EF0-48E7-A091-192233D2011D}">
      <dgm:prSet phldrT="[文本]" phldr="0" custT="0"/>
      <dgm:spPr/>
      <dgm:t>
        <a:bodyPr vert="horz" wrap="square"/>
        <a:p>
          <a:pPr>
            <a:lnSpc>
              <a:spcPct val="100000"/>
            </a:lnSpc>
            <a:spcBef>
              <a:spcPct val="0"/>
            </a:spcBef>
            <a:spcAft>
              <a:spcPct val="35000"/>
            </a:spcAft>
          </a:pPr>
          <a:r>
            <a:rPr lang="en-US" altLang="zh-CN" b="1" dirty="0"/>
            <a:t>2026.1</a:t>
          </a:r>
          <a:endParaRPr lang="en-US" altLang="zh-CN" b="1" dirty="0"/>
        </a:p>
        <a:p>
          <a:pPr>
            <a:lnSpc>
              <a:spcPct val="100000"/>
            </a:lnSpc>
            <a:spcBef>
              <a:spcPct val="0"/>
            </a:spcBef>
            <a:spcAft>
              <a:spcPct val="35000"/>
            </a:spcAft>
          </a:pPr>
          <a:r>
            <a:rPr lang="en-US" altLang="zh-CN" b="1" dirty="0"/>
            <a:t>D</a:t>
          </a:r>
          <a:r>
            <a:rPr lang="zh-CN" altLang="en-US" b="1" dirty="0"/>
            <a:t>篇</a:t>
          </a:r>
          <a:r>
            <a:rPr lang="zh-CN" altLang="en-US" b="1" dirty="0"/>
            <a:t/>
          </a:r>
          <a:endParaRPr lang="zh-CN" altLang="en-US" b="1" dirty="0"/>
        </a:p>
      </dgm:t>
    </dgm:pt>
    <dgm:pt modelId="{2AFB1B2A-8749-4E5E-9CB9-0B60F81C46F8}" cxnId="{E191976B-FAC8-49B9-9D3A-37623C4D6AFB}" type="parTrans">
      <dgm:prSet/>
      <dgm:spPr/>
      <dgm:t>
        <a:bodyPr/>
        <a:lstStyle/>
        <a:p>
          <a:endParaRPr lang="zh-CN" altLang="en-US"/>
        </a:p>
      </dgm:t>
    </dgm:pt>
    <dgm:pt modelId="{E0FFEB56-236E-4FE9-83BF-31494E265D5A}" cxnId="{E191976B-FAC8-49B9-9D3A-37623C4D6AFB}" type="sibTrans">
      <dgm:prSet/>
      <dgm:spPr/>
      <dgm:t>
        <a:bodyPr/>
        <a:lstStyle/>
        <a:p>
          <a:endParaRPr lang="zh-CN" altLang="en-US"/>
        </a:p>
      </dgm:t>
    </dgm:pt>
    <dgm:pt modelId="{4530EE7D-F557-4815-9ED2-EABC47F46978}">
      <dgm:prSet phldrT="[文本]" phldr="0" custT="0"/>
      <dgm:spPr/>
      <dgm:t>
        <a:bodyPr vert="horz" wrap="square"/>
        <a:p>
          <a:pPr>
            <a:lnSpc>
              <a:spcPct val="100000"/>
            </a:lnSpc>
            <a:spcBef>
              <a:spcPct val="0"/>
            </a:spcBef>
            <a:spcAft>
              <a:spcPct val="35000"/>
            </a:spcAft>
          </a:pPr>
          <a:r>
            <a:rPr lang="en-US" altLang="zh-CN" b="1" dirty="0" smtClean="0"/>
            <a:t>Para.1 </a:t>
          </a:r>
          <a:r>
            <a:rPr lang="en-US" altLang="zh-CN" b="1" dirty="0"/>
            <a:t/>
          </a:r>
          <a:endParaRPr lang="en-US" altLang="zh-CN" b="1" dirty="0"/>
        </a:p>
      </dgm:t>
    </dgm:pt>
    <dgm:pt modelId="{AC2BFF99-DAE2-494A-88AB-85D75BC6D2EE}" cxnId="{FA28EB3B-406E-41C5-99EF-A19C19D03BDF}" type="parTrans">
      <dgm:prSet/>
      <dgm:spPr/>
      <dgm:t>
        <a:bodyPr/>
        <a:lstStyle/>
        <a:p>
          <a:endParaRPr lang="zh-CN" altLang="en-US"/>
        </a:p>
      </dgm:t>
    </dgm:pt>
    <dgm:pt modelId="{B98A0394-6758-42EB-8D0E-4491BED52B6C}" cxnId="{FA28EB3B-406E-41C5-99EF-A19C19D03BDF}" type="sibTrans">
      <dgm:prSet/>
      <dgm:spPr/>
      <dgm:t>
        <a:bodyPr/>
        <a:lstStyle/>
        <a:p>
          <a:endParaRPr lang="zh-CN" altLang="en-US"/>
        </a:p>
      </dgm:t>
    </dgm:pt>
    <dgm:pt modelId="{4E4A1E17-A3EC-4A54-9171-277E11A0B287}">
      <dgm:prSet phldrT="[文本]" phldr="0" custT="0"/>
      <dgm:spPr/>
      <dgm:t>
        <a:bodyPr vert="horz" wrap="square"/>
        <a:p>
          <a:pPr>
            <a:lnSpc>
              <a:spcPct val="100000"/>
            </a:lnSpc>
            <a:spcBef>
              <a:spcPct val="0"/>
            </a:spcBef>
            <a:spcAft>
              <a:spcPct val="35000"/>
            </a:spcAft>
          </a:pPr>
          <a:r>
            <a:rPr lang="en-US" altLang="zh-CN" b="1" dirty="0" smtClean="0"/>
            <a:t>Para.</a:t>
          </a:r>
          <a:r>
            <a:rPr lang="en-US" altLang="zh-CN" b="1" dirty="0" smtClean="0">
              <a:latin typeface="Times New Roman" panose="02020603050405020304" charset="0"/>
              <a:cs typeface="Times New Roman" panose="02020603050405020304" charset="0"/>
            </a:rPr>
            <a:t>2</a:t>
          </a:r>
          <a:r>
            <a:rPr lang="en-US" altLang="zh-CN" b="1" dirty="0">
              <a:latin typeface="Times New Roman" panose="02020603050405020304" charset="0"/>
              <a:cs typeface="Times New Roman" panose="02020603050405020304" charset="0"/>
            </a:rPr>
            <a:t/>
          </a:r>
          <a:endParaRPr lang="en-US" altLang="zh-CN" b="1" dirty="0">
            <a:latin typeface="Times New Roman" panose="02020603050405020304" charset="0"/>
            <a:cs typeface="Times New Roman" panose="02020603050405020304" charset="0"/>
          </a:endParaRPr>
        </a:p>
      </dgm:t>
    </dgm:pt>
    <dgm:pt modelId="{367D7799-1E5C-4947-8AD1-85D1E0D367AF}" cxnId="{C4F8E803-B933-4B0E-8244-A6D6A653CAE4}" type="parTrans">
      <dgm:prSet/>
      <dgm:spPr/>
      <dgm:t>
        <a:bodyPr/>
        <a:lstStyle/>
        <a:p>
          <a:endParaRPr lang="zh-CN" altLang="en-US"/>
        </a:p>
      </dgm:t>
    </dgm:pt>
    <dgm:pt modelId="{7FFEBD18-7D5B-41C0-A8F3-60942A71708D}" cxnId="{C4F8E803-B933-4B0E-8244-A6D6A653CAE4}" type="sibTrans">
      <dgm:prSet/>
      <dgm:spPr/>
      <dgm:t>
        <a:bodyPr/>
        <a:lstStyle/>
        <a:p>
          <a:endParaRPr lang="zh-CN" altLang="en-US"/>
        </a:p>
      </dgm:t>
    </dgm:pt>
    <dgm:pt modelId="{325F2479-5E00-4E6A-B8D3-0846E8C5B7F9}">
      <dgm:prSet phldr="0" custT="0"/>
      <dgm:spPr/>
      <dgm:t>
        <a:bodyPr vert="horz" wrap="square"/>
        <a:lstStyle/>
        <a:p>
          <a:pPr>
            <a:lnSpc>
              <a:spcPct val="100000"/>
            </a:lnSpc>
            <a:spcBef>
              <a:spcPct val="0"/>
            </a:spcBef>
            <a:spcAft>
              <a:spcPct val="35000"/>
            </a:spcAft>
          </a:pPr>
          <a:r>
            <a:rPr lang="en-US" altLang="zh-CN" b="1" dirty="0" smtClean="0"/>
            <a:t>Para.3</a:t>
          </a:r>
          <a:endParaRPr lang="en-US" b="1" dirty="0"/>
        </a:p>
      </dgm:t>
    </dgm:pt>
    <dgm:pt modelId="{64268AB0-8135-454B-92D1-BAB327D76596}" cxnId="{DE448F47-FF18-443B-9F32-5286BCD0CC52}" type="parTrans">
      <dgm:prSet/>
      <dgm:spPr/>
      <dgm:t>
        <a:bodyPr/>
        <a:lstStyle/>
        <a:p>
          <a:endParaRPr lang="zh-CN" altLang="en-US"/>
        </a:p>
      </dgm:t>
    </dgm:pt>
    <dgm:pt modelId="{E1E20DCB-D78D-4EBC-9661-207984EB0401}" cxnId="{DE448F47-FF18-443B-9F32-5286BCD0CC52}" type="sibTrans">
      <dgm:prSet/>
      <dgm:spPr/>
      <dgm:t>
        <a:bodyPr/>
        <a:lstStyle/>
        <a:p>
          <a:endParaRPr lang="zh-CN" altLang="en-US"/>
        </a:p>
      </dgm:t>
    </dgm:pt>
    <dgm:pt modelId="{978A49EC-A074-4C4B-8CB4-63B200162C6D}">
      <dgm:prSet phldr="0" custT="0"/>
      <dgm:spPr/>
      <dgm:t>
        <a:bodyPr vert="horz" wrap="square"/>
        <a:lstStyle/>
        <a:p>
          <a:pPr>
            <a:lnSpc>
              <a:spcPct val="100000"/>
            </a:lnSpc>
            <a:spcBef>
              <a:spcPct val="0"/>
            </a:spcBef>
            <a:spcAft>
              <a:spcPct val="35000"/>
            </a:spcAft>
          </a:pPr>
          <a:r>
            <a:rPr lang="en-US" altLang="zh-CN" b="1" dirty="0" smtClean="0"/>
            <a:t>Para.4</a:t>
          </a:r>
          <a:endParaRPr lang="en-US" b="1" dirty="0"/>
        </a:p>
      </dgm:t>
    </dgm:pt>
    <dgm:pt modelId="{16EA07F7-462B-4C54-ADCE-CB676F691379}" cxnId="{1F7C8A07-76F6-47CB-9810-78B5AD483274}" type="parTrans">
      <dgm:prSet/>
      <dgm:spPr/>
      <dgm:t>
        <a:bodyPr/>
        <a:lstStyle/>
        <a:p>
          <a:endParaRPr lang="zh-CN" altLang="en-US"/>
        </a:p>
      </dgm:t>
    </dgm:pt>
    <dgm:pt modelId="{EC60305C-A878-4220-A5B8-F869C87568F3}" cxnId="{1F7C8A07-76F6-47CB-9810-78B5AD483274}" type="sibTrans">
      <dgm:prSet/>
      <dgm:spPr/>
      <dgm:t>
        <a:bodyPr/>
        <a:lstStyle/>
        <a:p>
          <a:endParaRPr lang="zh-CN" altLang="en-US"/>
        </a:p>
      </dgm:t>
    </dgm:pt>
    <dgm:pt modelId="{CC61A9D5-AE55-462A-82C7-ACFB64221E6A}">
      <dgm:prSet/>
      <dgm:spPr/>
      <dgm:t>
        <a:bodyPr/>
        <a:lstStyle/>
        <a:p>
          <a:r>
            <a:rPr lang="en-US" altLang="zh-CN" b="1" dirty="0" smtClean="0"/>
            <a:t>Para.5</a:t>
          </a:r>
          <a:endParaRPr lang="zh-CN" altLang="en-US" b="1" dirty="0"/>
        </a:p>
      </dgm:t>
    </dgm:pt>
    <dgm:pt modelId="{46D8CB19-F782-40EE-B7F1-C237459239F8}" cxnId="{F223F050-A40C-4157-A331-A851D28A09F5}" type="parTrans">
      <dgm:prSet/>
      <dgm:spPr/>
      <dgm:t>
        <a:bodyPr/>
        <a:lstStyle/>
        <a:p>
          <a:endParaRPr lang="zh-CN" altLang="en-US"/>
        </a:p>
      </dgm:t>
    </dgm:pt>
    <dgm:pt modelId="{86470233-7EBD-4E00-A76A-C22D0054D26A}" cxnId="{F223F050-A40C-4157-A331-A851D28A09F5}" type="sibTrans">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60404" custLinFactNeighborX="-13697">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5"/>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5" custScaleX="132272" custScaleY="58012" custLinFactNeighborX="-927" custLinFactNeighborY="-1285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5"/>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5" custScaleX="137642" custScaleY="60545" custLinFactNeighborX="323" custLinFactNeighborY="-8139">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 modelId="{7A3FA6EE-908F-47A0-BDF0-A1FB9DFA83D1}" type="pres">
      <dgm:prSet presAssocID="{64268AB0-8135-454B-92D1-BAB327D76596}" presName="conn2-1" presStyleLbl="parChTrans1D2" presStyleIdx="2" presStyleCnt="5"/>
      <dgm:spPr/>
    </dgm:pt>
    <dgm:pt modelId="{4BB7AE91-28BC-4B40-9149-26A901967BFB}" type="pres">
      <dgm:prSet presAssocID="{64268AB0-8135-454B-92D1-BAB327D76596}" presName="connTx" presStyleCnt="0"/>
      <dgm:spPr/>
    </dgm:pt>
    <dgm:pt modelId="{60020D5A-B680-4318-916B-A73BF15B30DA}" type="pres">
      <dgm:prSet presAssocID="{325F2479-5E00-4E6A-B8D3-0846E8C5B7F9}" presName="root2" presStyleCnt="0"/>
      <dgm:spPr/>
    </dgm:pt>
    <dgm:pt modelId="{3902C5D6-1FFD-48AF-B978-5ACD6E9C4BC5}" type="pres">
      <dgm:prSet presAssocID="{325F2479-5E00-4E6A-B8D3-0846E8C5B7F9}" presName="LevelTwoTextNode" presStyleLbl="node2" presStyleIdx="2" presStyleCnt="5" custScaleX="135115" custScaleY="69006">
        <dgm:presLayoutVars>
          <dgm:chPref val="3"/>
        </dgm:presLayoutVars>
      </dgm:prSet>
      <dgm:spPr/>
      <dgm:t>
        <a:bodyPr/>
        <a:lstStyle/>
        <a:p>
          <a:endParaRPr lang="zh-CN" altLang="en-US"/>
        </a:p>
      </dgm:t>
    </dgm:pt>
    <dgm:pt modelId="{40F12176-9A30-429F-8F3A-C709EDFEB7A2}" type="pres">
      <dgm:prSet presAssocID="{325F2479-5E00-4E6A-B8D3-0846E8C5B7F9}" presName="level3hierChild" presStyleCnt="0"/>
      <dgm:spPr/>
    </dgm:pt>
    <dgm:pt modelId="{78AD86CD-2200-40BC-B4DC-20C6B3422109}" type="pres">
      <dgm:prSet presAssocID="{16EA07F7-462B-4C54-ADCE-CB676F691379}" presName="conn2-1" presStyleLbl="parChTrans1D2" presStyleIdx="3" presStyleCnt="5"/>
      <dgm:spPr/>
    </dgm:pt>
    <dgm:pt modelId="{752C4E2C-FAE8-452D-A60D-CA068D359217}" type="pres">
      <dgm:prSet presAssocID="{16EA07F7-462B-4C54-ADCE-CB676F691379}" presName="connTx" presStyleCnt="0"/>
      <dgm:spPr/>
    </dgm:pt>
    <dgm:pt modelId="{FF953E87-01D3-4DAB-94F4-1677CAB16CCD}" type="pres">
      <dgm:prSet presAssocID="{978A49EC-A074-4C4B-8CB4-63B200162C6D}" presName="root2" presStyleCnt="0"/>
      <dgm:spPr/>
    </dgm:pt>
    <dgm:pt modelId="{C765F8AC-6BEA-42BA-AD97-D1864041CEE1}" type="pres">
      <dgm:prSet presAssocID="{978A49EC-A074-4C4B-8CB4-63B200162C6D}" presName="LevelTwoTextNode" presStyleLbl="node2" presStyleIdx="3" presStyleCnt="5" custScaleX="131628" custScaleY="64556" custLinFactNeighborX="-143" custLinFactNeighborY="-852">
        <dgm:presLayoutVars>
          <dgm:chPref val="3"/>
        </dgm:presLayoutVars>
      </dgm:prSet>
      <dgm:spPr/>
      <dgm:t>
        <a:bodyPr/>
        <a:lstStyle/>
        <a:p>
          <a:endParaRPr lang="zh-CN" altLang="en-US"/>
        </a:p>
      </dgm:t>
    </dgm:pt>
    <dgm:pt modelId="{639F09A7-6F6C-472A-A5A2-16157FBFE77E}" type="pres">
      <dgm:prSet presAssocID="{978A49EC-A074-4C4B-8CB4-63B200162C6D}" presName="level3hierChild" presStyleCnt="0"/>
      <dgm:spPr/>
    </dgm:pt>
    <dgm:pt modelId="{F8CB4FEA-0C67-4B00-A812-557BEB39F228}" type="pres">
      <dgm:prSet presAssocID="{46D8CB19-F782-40EE-B7F1-C237459239F8}" presName="conn2-1" presStyleLbl="parChTrans1D2" presStyleIdx="4" presStyleCnt="5"/>
      <dgm:spPr/>
    </dgm:pt>
    <dgm:pt modelId="{6AC6BBE0-6E1B-4AE3-BD11-6826A3533E25}" type="pres">
      <dgm:prSet presAssocID="{46D8CB19-F782-40EE-B7F1-C237459239F8}" presName="connTx" presStyleCnt="0"/>
      <dgm:spPr/>
    </dgm:pt>
    <dgm:pt modelId="{54377D84-BD7A-45DC-9FB3-EC92CBD94BA8}" type="pres">
      <dgm:prSet presAssocID="{CC61A9D5-AE55-462A-82C7-ACFB64221E6A}" presName="root2" presStyleCnt="0"/>
      <dgm:spPr/>
    </dgm:pt>
    <dgm:pt modelId="{7DDEEAF2-0832-4361-9F0D-D6F3BAB56FD3}" type="pres">
      <dgm:prSet presAssocID="{CC61A9D5-AE55-462A-82C7-ACFB64221E6A}" presName="LevelTwoTextNode" presStyleLbl="node2" presStyleIdx="4" presStyleCnt="5" custScaleX="130117" custScaleY="65007">
        <dgm:presLayoutVars>
          <dgm:chPref val="3"/>
        </dgm:presLayoutVars>
      </dgm:prSet>
      <dgm:spPr/>
      <dgm:t>
        <a:bodyPr/>
        <a:lstStyle/>
        <a:p>
          <a:endParaRPr lang="zh-CN" altLang="en-US"/>
        </a:p>
      </dgm:t>
    </dgm:pt>
    <dgm:pt modelId="{FE5CDCB5-CA2F-4FA6-A7FF-F8E69C07E524}" type="pres">
      <dgm:prSet presAssocID="{CC61A9D5-AE55-462A-82C7-ACFB64221E6A}" presName="level3hierChild" presStyleCnt="0"/>
      <dgm:spPr/>
    </dgm:pt>
  </dgm:ptLst>
  <dgm:cxnLst>
    <dgm:cxn modelId="{E191976B-FAC8-49B9-9D3A-37623C4D6AFB}" srcId="{EFE73B03-4D71-4565-8C52-4902BE6377A4}" destId="{0605F139-5EF0-48E7-A091-192233D2011D}" srcOrd="0" destOrd="0" parTransId="{2AFB1B2A-8749-4E5E-9CB9-0B60F81C46F8}" sibTransId="{E0FFEB56-236E-4FE9-83BF-31494E265D5A}"/>
    <dgm:cxn modelId="{FA28EB3B-406E-41C5-99EF-A19C19D03BDF}" srcId="{0605F139-5EF0-48E7-A091-192233D2011D}" destId="{4530EE7D-F557-4815-9ED2-EABC47F46978}" srcOrd="0" destOrd="0" parTransId="{AC2BFF99-DAE2-494A-88AB-85D75BC6D2EE}" sibTransId="{B98A0394-6758-42EB-8D0E-4491BED52B6C}"/>
    <dgm:cxn modelId="{C4F8E803-B933-4B0E-8244-A6D6A653CAE4}" srcId="{0605F139-5EF0-48E7-A091-192233D2011D}" destId="{4E4A1E17-A3EC-4A54-9171-277E11A0B287}" srcOrd="1" destOrd="0" parTransId="{367D7799-1E5C-4947-8AD1-85D1E0D367AF}" sibTransId="{7FFEBD18-7D5B-41C0-A8F3-60942A71708D}"/>
    <dgm:cxn modelId="{DE448F47-FF18-443B-9F32-5286BCD0CC52}" srcId="{0605F139-5EF0-48E7-A091-192233D2011D}" destId="{325F2479-5E00-4E6A-B8D3-0846E8C5B7F9}" srcOrd="2" destOrd="0" parTransId="{64268AB0-8135-454B-92D1-BAB327D76596}" sibTransId="{E1E20DCB-D78D-4EBC-9661-207984EB0401}"/>
    <dgm:cxn modelId="{1F7C8A07-76F6-47CB-9810-78B5AD483274}" srcId="{0605F139-5EF0-48E7-A091-192233D2011D}" destId="{978A49EC-A074-4C4B-8CB4-63B200162C6D}" srcOrd="3" destOrd="0" parTransId="{16EA07F7-462B-4C54-ADCE-CB676F691379}" sibTransId="{EC60305C-A878-4220-A5B8-F869C87568F3}"/>
    <dgm:cxn modelId="{F223F050-A40C-4157-A331-A851D28A09F5}" srcId="{0605F139-5EF0-48E7-A091-192233D2011D}" destId="{CC61A9D5-AE55-462A-82C7-ACFB64221E6A}" srcOrd="4" destOrd="0" parTransId="{46D8CB19-F782-40EE-B7F1-C237459239F8}" sibTransId="{86470233-7EBD-4E00-A76A-C22D0054D26A}"/>
    <dgm:cxn modelId="{734954B3-5AC0-40E9-B006-E5E783B97136}" type="presOf" srcId="{EFE73B03-4D71-4565-8C52-4902BE6377A4}" destId="{5FBAB40F-6011-4629-9B30-77C9439C91BF}" srcOrd="0" destOrd="0" presId="urn:microsoft.com/office/officeart/2005/8/layout/hierarchy2#3"/>
    <dgm:cxn modelId="{4C4216BC-CB78-4009-BC6C-81CD267E2CAD}" type="presParOf" srcId="{5FBAB40F-6011-4629-9B30-77C9439C91BF}" destId="{2332AA2E-A989-4175-BB73-78EA4C3BDB65}" srcOrd="0" destOrd="0" presId="urn:microsoft.com/office/officeart/2005/8/layout/hierarchy2#3"/>
    <dgm:cxn modelId="{EB6F86B6-1E03-4555-87A3-6252BA116F62}" type="presParOf" srcId="{2332AA2E-A989-4175-BB73-78EA4C3BDB65}" destId="{24E3F4AB-32FB-4CE0-9DAC-FC4DD26B5900}" srcOrd="0" destOrd="0" presId="urn:microsoft.com/office/officeart/2005/8/layout/hierarchy2#3"/>
    <dgm:cxn modelId="{CD677C25-ADCA-4BFE-A9A9-3D511E0F6F90}" type="presOf" srcId="{0605F139-5EF0-48E7-A091-192233D2011D}" destId="{24E3F4AB-32FB-4CE0-9DAC-FC4DD26B5900}" srcOrd="0" destOrd="0" presId="urn:microsoft.com/office/officeart/2005/8/layout/hierarchy2#3"/>
    <dgm:cxn modelId="{D8C3AB86-69C8-4FFF-9CBD-9BF1371ADFD8}" type="presParOf" srcId="{2332AA2E-A989-4175-BB73-78EA4C3BDB65}" destId="{44F25638-8073-4DA7-9390-5AC06A304565}" srcOrd="1" destOrd="0" presId="urn:microsoft.com/office/officeart/2005/8/layout/hierarchy2#3"/>
    <dgm:cxn modelId="{AEDEAFA1-8B6F-414D-9F1D-E1E723B04C8C}" type="presParOf" srcId="{44F25638-8073-4DA7-9390-5AC06A304565}" destId="{B47BD6C9-6D53-4A69-975F-9CF96E25F10F}" srcOrd="0" destOrd="1" presId="urn:microsoft.com/office/officeart/2005/8/layout/hierarchy2#3"/>
    <dgm:cxn modelId="{7465A303-51E6-4731-8478-3D54D822FDF3}" type="presOf" srcId="{AC2BFF99-DAE2-494A-88AB-85D75BC6D2EE}" destId="{B47BD6C9-6D53-4A69-975F-9CF96E25F10F}" srcOrd="0" destOrd="0" presId="urn:microsoft.com/office/officeart/2005/8/layout/hierarchy2#3"/>
    <dgm:cxn modelId="{E9088C47-867A-4D45-83A3-81571EAF427C}" type="presParOf" srcId="{B47BD6C9-6D53-4A69-975F-9CF96E25F10F}" destId="{C1833E64-0598-4ED8-B73B-4C820BB35531}" srcOrd="0" destOrd="0" presId="urn:microsoft.com/office/officeart/2005/8/layout/hierarchy2#3"/>
    <dgm:cxn modelId="{0307A347-7160-4317-8171-FDBE9320D549}" type="presOf" srcId="{AC2BFF99-DAE2-494A-88AB-85D75BC6D2EE}" destId="{C1833E64-0598-4ED8-B73B-4C820BB35531}" srcOrd="1" destOrd="0" presId="urn:microsoft.com/office/officeart/2005/8/layout/hierarchy2#3"/>
    <dgm:cxn modelId="{17F73105-8073-4242-919A-4F743BFA1140}" type="presParOf" srcId="{44F25638-8073-4DA7-9390-5AC06A304565}" destId="{46F58ACF-5130-428E-B3EF-87D6FEC0C921}" srcOrd="1" destOrd="1" presId="urn:microsoft.com/office/officeart/2005/8/layout/hierarchy2#3"/>
    <dgm:cxn modelId="{CC10BC1B-F1AF-47F2-8596-29801FEFF35B}" type="presParOf" srcId="{46F58ACF-5130-428E-B3EF-87D6FEC0C921}" destId="{3C0D5057-54F2-42F8-ADAD-AA27A1CC1A1B}" srcOrd="0" destOrd="1" presId="urn:microsoft.com/office/officeart/2005/8/layout/hierarchy2#3"/>
    <dgm:cxn modelId="{7AC05311-74CF-4310-A534-DE4E75C36ECD}" type="presOf" srcId="{4530EE7D-F557-4815-9ED2-EABC47F46978}" destId="{3C0D5057-54F2-42F8-ADAD-AA27A1CC1A1B}" srcOrd="0" destOrd="0" presId="urn:microsoft.com/office/officeart/2005/8/layout/hierarchy2#3"/>
    <dgm:cxn modelId="{74603A7C-D6E5-45AB-90D7-8E5E0F60BC37}" type="presParOf" srcId="{46F58ACF-5130-428E-B3EF-87D6FEC0C921}" destId="{48673F39-879C-4946-8DC7-FD68F0552920}" srcOrd="1" destOrd="1" presId="urn:microsoft.com/office/officeart/2005/8/layout/hierarchy2#3"/>
    <dgm:cxn modelId="{321BD9BB-C92E-401B-9B4E-686E11A235BE}" type="presParOf" srcId="{44F25638-8073-4DA7-9390-5AC06A304565}" destId="{2E81B90F-7494-41FF-808F-F7F82B993B40}" srcOrd="2" destOrd="1" presId="urn:microsoft.com/office/officeart/2005/8/layout/hierarchy2#3"/>
    <dgm:cxn modelId="{B763E778-A9B2-4AA8-9CF1-E47B86A2FE4D}" type="presOf" srcId="{367D7799-1E5C-4947-8AD1-85D1E0D367AF}" destId="{2E81B90F-7494-41FF-808F-F7F82B993B40}" srcOrd="0" destOrd="0" presId="urn:microsoft.com/office/officeart/2005/8/layout/hierarchy2#3"/>
    <dgm:cxn modelId="{946E23BF-E4A8-4FDB-A425-82A650648722}" type="presParOf" srcId="{2E81B90F-7494-41FF-808F-F7F82B993B40}" destId="{0F4B7785-0023-487B-801C-9850969E1D34}" srcOrd="0" destOrd="2" presId="urn:microsoft.com/office/officeart/2005/8/layout/hierarchy2#3"/>
    <dgm:cxn modelId="{A6697214-EEEF-407B-AFD4-23354BF7203C}" type="presOf" srcId="{367D7799-1E5C-4947-8AD1-85D1E0D367AF}" destId="{0F4B7785-0023-487B-801C-9850969E1D34}" srcOrd="1" destOrd="0" presId="urn:microsoft.com/office/officeart/2005/8/layout/hierarchy2#3"/>
    <dgm:cxn modelId="{0BF6078F-2AEA-4170-B7C4-AB1FA1FD5312}" type="presParOf" srcId="{44F25638-8073-4DA7-9390-5AC06A304565}" destId="{4925E953-147A-4210-9A9C-63730A307231}" srcOrd="3" destOrd="1" presId="urn:microsoft.com/office/officeart/2005/8/layout/hierarchy2#3"/>
    <dgm:cxn modelId="{D63294B3-E0AA-4FEC-8A9A-11518B280CA5}" type="presParOf" srcId="{4925E953-147A-4210-9A9C-63730A307231}" destId="{3D382021-A429-4403-82FF-5A95DD3EBB20}" srcOrd="0" destOrd="3" presId="urn:microsoft.com/office/officeart/2005/8/layout/hierarchy2#3"/>
    <dgm:cxn modelId="{85B2B7DA-F031-4A6B-A902-09208BC7EE65}" type="presOf" srcId="{4E4A1E17-A3EC-4A54-9171-277E11A0B287}" destId="{3D382021-A429-4403-82FF-5A95DD3EBB20}" srcOrd="0" destOrd="0" presId="urn:microsoft.com/office/officeart/2005/8/layout/hierarchy2#3"/>
    <dgm:cxn modelId="{F611B058-E251-4C76-9B7B-80B20BE65FAC}" type="presParOf" srcId="{4925E953-147A-4210-9A9C-63730A307231}" destId="{6D231649-1A42-47D5-A289-01058E6A05B6}" srcOrd="1" destOrd="3" presId="urn:microsoft.com/office/officeart/2005/8/layout/hierarchy2#3"/>
    <dgm:cxn modelId="{6754A2B7-BE2D-4D8D-BFE1-18D7CCF743B3}" type="presParOf" srcId="{44F25638-8073-4DA7-9390-5AC06A304565}" destId="{7A3FA6EE-908F-47A0-BDF0-A1FB9DFA83D1}" srcOrd="4" destOrd="1" presId="urn:microsoft.com/office/officeart/2005/8/layout/hierarchy2#3"/>
    <dgm:cxn modelId="{A4236E71-4929-4F80-B382-6DE9D13C25D0}" type="presOf" srcId="{64268AB0-8135-454B-92D1-BAB327D76596}" destId="{7A3FA6EE-908F-47A0-BDF0-A1FB9DFA83D1}" srcOrd="0" destOrd="0" presId="urn:microsoft.com/office/officeart/2005/8/layout/hierarchy2#3"/>
    <dgm:cxn modelId="{33859DBB-7FAF-4157-B9F6-7BDC74BA1FC3}" type="presParOf" srcId="{7A3FA6EE-908F-47A0-BDF0-A1FB9DFA83D1}" destId="{4BB7AE91-28BC-4B40-9149-26A901967BFB}" srcOrd="0" destOrd="4" presId="urn:microsoft.com/office/officeart/2005/8/layout/hierarchy2#3"/>
    <dgm:cxn modelId="{C9E405C9-AD80-4C7E-A83A-C2B7DF1F4E2F}" type="presOf" srcId="{64268AB0-8135-454B-92D1-BAB327D76596}" destId="{4BB7AE91-28BC-4B40-9149-26A901967BFB}" srcOrd="1" destOrd="0" presId="urn:microsoft.com/office/officeart/2005/8/layout/hierarchy2#3"/>
    <dgm:cxn modelId="{27FCB841-EDCE-4B46-927C-B2C22D766E45}" type="presParOf" srcId="{44F25638-8073-4DA7-9390-5AC06A304565}" destId="{60020D5A-B680-4318-916B-A73BF15B30DA}" srcOrd="5" destOrd="1" presId="urn:microsoft.com/office/officeart/2005/8/layout/hierarchy2#3"/>
    <dgm:cxn modelId="{ECBE250C-C910-4A87-9D7D-3D7E51FB8DBD}" type="presParOf" srcId="{60020D5A-B680-4318-916B-A73BF15B30DA}" destId="{3902C5D6-1FFD-48AF-B978-5ACD6E9C4BC5}" srcOrd="0" destOrd="5" presId="urn:microsoft.com/office/officeart/2005/8/layout/hierarchy2#3"/>
    <dgm:cxn modelId="{ABBEE4B7-B494-4058-B1B1-B4C5116B3B7D}" type="presOf" srcId="{325F2479-5E00-4E6A-B8D3-0846E8C5B7F9}" destId="{3902C5D6-1FFD-48AF-B978-5ACD6E9C4BC5}" srcOrd="0" destOrd="0" presId="urn:microsoft.com/office/officeart/2005/8/layout/hierarchy2#3"/>
    <dgm:cxn modelId="{0C94E159-D4F8-45EB-A3C0-0BB4C8A47D44}" type="presParOf" srcId="{60020D5A-B680-4318-916B-A73BF15B30DA}" destId="{40F12176-9A30-429F-8F3A-C709EDFEB7A2}" srcOrd="1" destOrd="5" presId="urn:microsoft.com/office/officeart/2005/8/layout/hierarchy2#3"/>
    <dgm:cxn modelId="{7E710FD4-D4B4-4FD2-B394-DFEEA7F713A4}" type="presParOf" srcId="{44F25638-8073-4DA7-9390-5AC06A304565}" destId="{78AD86CD-2200-40BC-B4DC-20C6B3422109}" srcOrd="6" destOrd="1" presId="urn:microsoft.com/office/officeart/2005/8/layout/hierarchy2#3"/>
    <dgm:cxn modelId="{C76D21E2-21B9-41C6-B572-F1A6C4DF11B9}" type="presOf" srcId="{16EA07F7-462B-4C54-ADCE-CB676F691379}" destId="{78AD86CD-2200-40BC-B4DC-20C6B3422109}" srcOrd="0" destOrd="0" presId="urn:microsoft.com/office/officeart/2005/8/layout/hierarchy2#3"/>
    <dgm:cxn modelId="{21801D93-BC61-42CF-BF2E-DF6558E2C476}" type="presParOf" srcId="{78AD86CD-2200-40BC-B4DC-20C6B3422109}" destId="{752C4E2C-FAE8-452D-A60D-CA068D359217}" srcOrd="0" destOrd="6" presId="urn:microsoft.com/office/officeart/2005/8/layout/hierarchy2#3"/>
    <dgm:cxn modelId="{76312E69-A1DD-499F-AB09-3F13800F8F38}" type="presOf" srcId="{16EA07F7-462B-4C54-ADCE-CB676F691379}" destId="{752C4E2C-FAE8-452D-A60D-CA068D359217}" srcOrd="1" destOrd="0" presId="urn:microsoft.com/office/officeart/2005/8/layout/hierarchy2#3"/>
    <dgm:cxn modelId="{89029EE4-7C35-468D-A0F3-528CA44D3019}" type="presParOf" srcId="{44F25638-8073-4DA7-9390-5AC06A304565}" destId="{FF953E87-01D3-4DAB-94F4-1677CAB16CCD}" srcOrd="7" destOrd="1" presId="urn:microsoft.com/office/officeart/2005/8/layout/hierarchy2#3"/>
    <dgm:cxn modelId="{F449041E-E817-4CE0-9A18-A6FDFAE5B707}" type="presParOf" srcId="{FF953E87-01D3-4DAB-94F4-1677CAB16CCD}" destId="{C765F8AC-6BEA-42BA-AD97-D1864041CEE1}" srcOrd="0" destOrd="7" presId="urn:microsoft.com/office/officeart/2005/8/layout/hierarchy2#3"/>
    <dgm:cxn modelId="{0A70C08A-B9DA-4F01-A288-65E890EA42D5}" type="presOf" srcId="{978A49EC-A074-4C4B-8CB4-63B200162C6D}" destId="{C765F8AC-6BEA-42BA-AD97-D1864041CEE1}" srcOrd="0" destOrd="0" presId="urn:microsoft.com/office/officeart/2005/8/layout/hierarchy2#3"/>
    <dgm:cxn modelId="{D82B0897-591D-4A7A-B8BD-9C6D65524E52}" type="presParOf" srcId="{FF953E87-01D3-4DAB-94F4-1677CAB16CCD}" destId="{639F09A7-6F6C-472A-A5A2-16157FBFE77E}" srcOrd="1" destOrd="7" presId="urn:microsoft.com/office/officeart/2005/8/layout/hierarchy2#3"/>
    <dgm:cxn modelId="{B5FF9592-F3BD-401E-B82F-40292322662C}" type="presParOf" srcId="{44F25638-8073-4DA7-9390-5AC06A304565}" destId="{F8CB4FEA-0C67-4B00-A812-557BEB39F228}" srcOrd="8" destOrd="1" presId="urn:microsoft.com/office/officeart/2005/8/layout/hierarchy2#3"/>
    <dgm:cxn modelId="{4DFE65D0-A7B6-4619-B629-ED03DC6AB5F2}" type="presOf" srcId="{46D8CB19-F782-40EE-B7F1-C237459239F8}" destId="{F8CB4FEA-0C67-4B00-A812-557BEB39F228}" srcOrd="0" destOrd="0" presId="urn:microsoft.com/office/officeart/2005/8/layout/hierarchy2#3"/>
    <dgm:cxn modelId="{7B3B394E-CF7F-4211-9892-35521887736E}" type="presParOf" srcId="{F8CB4FEA-0C67-4B00-A812-557BEB39F228}" destId="{6AC6BBE0-6E1B-4AE3-BD11-6826A3533E25}" srcOrd="0" destOrd="8" presId="urn:microsoft.com/office/officeart/2005/8/layout/hierarchy2#3"/>
    <dgm:cxn modelId="{DA54FDCB-994F-4565-AB3D-29BD718CE964}" type="presOf" srcId="{46D8CB19-F782-40EE-B7F1-C237459239F8}" destId="{6AC6BBE0-6E1B-4AE3-BD11-6826A3533E25}" srcOrd="1" destOrd="0" presId="urn:microsoft.com/office/officeart/2005/8/layout/hierarchy2#3"/>
    <dgm:cxn modelId="{8430561F-0C6D-481B-82C4-95E3150908E8}" type="presParOf" srcId="{44F25638-8073-4DA7-9390-5AC06A304565}" destId="{54377D84-BD7A-45DC-9FB3-EC92CBD94BA8}" srcOrd="9" destOrd="1" presId="urn:microsoft.com/office/officeart/2005/8/layout/hierarchy2#3"/>
    <dgm:cxn modelId="{8E40ADA8-7787-475A-8606-7FCA7E90244C}" type="presParOf" srcId="{54377D84-BD7A-45DC-9FB3-EC92CBD94BA8}" destId="{7DDEEAF2-0832-4361-9F0D-D6F3BAB56FD3}" srcOrd="0" destOrd="9" presId="urn:microsoft.com/office/officeart/2005/8/layout/hierarchy2#3"/>
    <dgm:cxn modelId="{AE49DAD7-EDBB-4518-93D7-80E11CEB4E62}" type="presOf" srcId="{CC61A9D5-AE55-462A-82C7-ACFB64221E6A}" destId="{7DDEEAF2-0832-4361-9F0D-D6F3BAB56FD3}" srcOrd="0" destOrd="0" presId="urn:microsoft.com/office/officeart/2005/8/layout/hierarchy2#3"/>
    <dgm:cxn modelId="{73004D4D-E8C7-48F5-BCCF-8339FF4662FF}" type="presParOf" srcId="{54377D84-BD7A-45DC-9FB3-EC92CBD94BA8}" destId="{FE5CDCB5-CA2F-4FA6-A7FF-F8E69C07E524}" srcOrd="1" destOrd="9" presId="urn:microsoft.com/office/officeart/2005/8/layout/hierarchy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E73B03-4D71-4565-8C52-4902BE6377A4}" type="doc">
      <dgm:prSet loTypeId="hierarchy" loCatId="hierarchy" qsTypeId="urn:microsoft.com/office/officeart/2005/8/quickstyle/simple2" qsCatId="simple" csTypeId="urn:microsoft.com/office/officeart/2005/8/colors/accent2_2" csCatId="accent1" phldr="1"/>
      <dgm:spPr/>
      <dgm:t>
        <a:bodyPr/>
        <a:lstStyle/>
        <a:p>
          <a:endParaRPr lang="zh-CN" altLang="en-US"/>
        </a:p>
      </dgm:t>
    </dgm:pt>
    <dgm:pt modelId="{0605F139-5EF0-48E7-A091-192233D2011D}">
      <dgm:prSet phldrT="[文本]" phldr="0" custT="0"/>
      <dgm:spPr/>
      <dgm:t>
        <a:bodyPr vert="horz" wrap="square"/>
        <a:p>
          <a:pPr>
            <a:lnSpc>
              <a:spcPct val="100000"/>
            </a:lnSpc>
            <a:spcBef>
              <a:spcPct val="0"/>
            </a:spcBef>
            <a:spcAft>
              <a:spcPct val="35000"/>
            </a:spcAft>
          </a:pPr>
          <a:r>
            <a:rPr lang="en-US" altLang="zh-CN" b="1" dirty="0"/>
            <a:t>2025.1</a:t>
          </a:r>
          <a:endParaRPr lang="en-US" altLang="zh-CN" b="1" dirty="0"/>
        </a:p>
        <a:p>
          <a:pPr>
            <a:lnSpc>
              <a:spcPct val="100000"/>
            </a:lnSpc>
            <a:spcBef>
              <a:spcPct val="0"/>
            </a:spcBef>
            <a:spcAft>
              <a:spcPct val="35000"/>
            </a:spcAft>
          </a:pPr>
          <a:r>
            <a:rPr lang="en-US" altLang="zh-CN" b="1" dirty="0"/>
            <a:t>D</a:t>
          </a:r>
          <a:r>
            <a:rPr lang="zh-CN" altLang="en-US" b="1" dirty="0"/>
            <a:t>篇</a:t>
          </a:r>
          <a:r>
            <a:rPr lang="zh-CN" altLang="en-US" b="1" dirty="0"/>
            <a:t/>
          </a:r>
          <a:endParaRPr lang="zh-CN" altLang="en-US" b="1" dirty="0"/>
        </a:p>
      </dgm:t>
    </dgm:pt>
    <dgm:pt modelId="{2AFB1B2A-8749-4E5E-9CB9-0B60F81C46F8}" cxnId="{4C987E57-C8D8-4DA5-9850-6D35F60B1922}" type="parTrans">
      <dgm:prSet/>
      <dgm:spPr/>
      <dgm:t>
        <a:bodyPr/>
        <a:lstStyle/>
        <a:p>
          <a:endParaRPr lang="zh-CN" altLang="en-US"/>
        </a:p>
      </dgm:t>
    </dgm:pt>
    <dgm:pt modelId="{E0FFEB56-236E-4FE9-83BF-31494E265D5A}" cxnId="{4C987E57-C8D8-4DA5-9850-6D35F60B1922}" type="sibTrans">
      <dgm:prSet/>
      <dgm:spPr/>
      <dgm:t>
        <a:bodyPr/>
        <a:lstStyle/>
        <a:p>
          <a:endParaRPr lang="zh-CN" altLang="en-US"/>
        </a:p>
      </dgm:t>
    </dgm:pt>
    <dgm:pt modelId="{4530EE7D-F557-4815-9ED2-EABC47F46978}">
      <dgm:prSet phldrT="[文本]" phldr="0" custT="0"/>
      <dgm:spPr/>
      <dgm:t>
        <a:bodyPr vert="horz" wrap="square"/>
        <a:p>
          <a:pPr>
            <a:lnSpc>
              <a:spcPct val="100000"/>
            </a:lnSpc>
            <a:spcBef>
              <a:spcPct val="0"/>
            </a:spcBef>
            <a:spcAft>
              <a:spcPct val="35000"/>
            </a:spcAft>
          </a:pPr>
          <a:r>
            <a:rPr lang="en-US" altLang="zh-CN" b="1" dirty="0" smtClean="0"/>
            <a:t>Para.1 </a:t>
          </a:r>
          <a:r>
            <a:rPr lang="en-US" altLang="zh-CN" b="1" dirty="0"/>
            <a:t/>
          </a:r>
          <a:endParaRPr lang="en-US" altLang="zh-CN" b="1" dirty="0"/>
        </a:p>
      </dgm:t>
    </dgm:pt>
    <dgm:pt modelId="{AC2BFF99-DAE2-494A-88AB-85D75BC6D2EE}" cxnId="{FD6C7331-21C0-4B50-BB14-ED9F8950528D}" type="parTrans">
      <dgm:prSet/>
      <dgm:spPr/>
      <dgm:t>
        <a:bodyPr/>
        <a:lstStyle/>
        <a:p>
          <a:endParaRPr lang="zh-CN" altLang="en-US"/>
        </a:p>
      </dgm:t>
    </dgm:pt>
    <dgm:pt modelId="{B98A0394-6758-42EB-8D0E-4491BED52B6C}" cxnId="{FD6C7331-21C0-4B50-BB14-ED9F8950528D}" type="sibTrans">
      <dgm:prSet/>
      <dgm:spPr/>
      <dgm:t>
        <a:bodyPr/>
        <a:lstStyle/>
        <a:p>
          <a:endParaRPr lang="zh-CN" altLang="en-US"/>
        </a:p>
      </dgm:t>
    </dgm:pt>
    <dgm:pt modelId="{4E4A1E17-A3EC-4A54-9171-277E11A0B287}">
      <dgm:prSet phldrT="[文本]" phldr="0" custT="0"/>
      <dgm:spPr/>
      <dgm:t>
        <a:bodyPr vert="horz" wrap="square"/>
        <a:lstStyle/>
        <a:p>
          <a:pPr>
            <a:lnSpc>
              <a:spcPct val="100000"/>
            </a:lnSpc>
            <a:spcBef>
              <a:spcPct val="0"/>
            </a:spcBef>
            <a:spcAft>
              <a:spcPct val="35000"/>
            </a:spcAft>
          </a:pPr>
          <a:r>
            <a:rPr lang="en-US" altLang="zh-CN" b="1" dirty="0" smtClean="0"/>
            <a:t>Para.2</a:t>
          </a:r>
          <a:endParaRPr lang="en-US" altLang="zh-CN" b="1" dirty="0"/>
        </a:p>
      </dgm:t>
    </dgm:pt>
    <dgm:pt modelId="{367D7799-1E5C-4947-8AD1-85D1E0D367AF}" cxnId="{15A1A165-37BA-4B94-A0D6-574F4EB4F37B}" type="parTrans">
      <dgm:prSet/>
      <dgm:spPr/>
      <dgm:t>
        <a:bodyPr/>
        <a:lstStyle/>
        <a:p>
          <a:endParaRPr lang="zh-CN" altLang="en-US"/>
        </a:p>
      </dgm:t>
    </dgm:pt>
    <dgm:pt modelId="{7FFEBD18-7D5B-41C0-A8F3-60942A71708D}" cxnId="{15A1A165-37BA-4B94-A0D6-574F4EB4F37B}" type="sibTrans">
      <dgm:prSet/>
      <dgm:spPr/>
      <dgm:t>
        <a:bodyPr/>
        <a:lstStyle/>
        <a:p>
          <a:endParaRPr lang="zh-CN" altLang="en-US"/>
        </a:p>
      </dgm:t>
    </dgm:pt>
    <dgm:pt modelId="{325F2479-5E00-4E6A-B8D3-0846E8C5B7F9}">
      <dgm:prSet phldr="0" custT="0"/>
      <dgm:spPr/>
      <dgm:t>
        <a:bodyPr vert="horz" wrap="square"/>
        <a:lstStyle/>
        <a:p>
          <a:pPr>
            <a:lnSpc>
              <a:spcPct val="100000"/>
            </a:lnSpc>
            <a:spcBef>
              <a:spcPct val="0"/>
            </a:spcBef>
            <a:spcAft>
              <a:spcPct val="35000"/>
            </a:spcAft>
          </a:pPr>
          <a:r>
            <a:rPr lang="en-US" altLang="zh-CN" b="1" dirty="0" smtClean="0"/>
            <a:t>Para.3</a:t>
          </a:r>
          <a:endParaRPr lang="en-US" b="1" dirty="0"/>
        </a:p>
      </dgm:t>
    </dgm:pt>
    <dgm:pt modelId="{64268AB0-8135-454B-92D1-BAB327D76596}" cxnId="{E74A74F9-DF80-4F22-BA12-8CC92D52AC1B}" type="parTrans">
      <dgm:prSet/>
      <dgm:spPr/>
      <dgm:t>
        <a:bodyPr/>
        <a:lstStyle/>
        <a:p>
          <a:endParaRPr lang="zh-CN" altLang="en-US"/>
        </a:p>
      </dgm:t>
    </dgm:pt>
    <dgm:pt modelId="{E1E20DCB-D78D-4EBC-9661-207984EB0401}" cxnId="{E74A74F9-DF80-4F22-BA12-8CC92D52AC1B}" type="sibTrans">
      <dgm:prSet/>
      <dgm:spPr/>
      <dgm:t>
        <a:bodyPr/>
        <a:lstStyle/>
        <a:p>
          <a:endParaRPr lang="zh-CN" altLang="en-US"/>
        </a:p>
      </dgm:t>
    </dgm:pt>
    <dgm:pt modelId="{978A49EC-A074-4C4B-8CB4-63B200162C6D}">
      <dgm:prSet phldr="0" custT="0"/>
      <dgm:spPr/>
      <dgm:t>
        <a:bodyPr vert="horz" wrap="square"/>
        <a:lstStyle/>
        <a:p>
          <a:pPr>
            <a:lnSpc>
              <a:spcPct val="100000"/>
            </a:lnSpc>
            <a:spcBef>
              <a:spcPct val="0"/>
            </a:spcBef>
            <a:spcAft>
              <a:spcPct val="35000"/>
            </a:spcAft>
          </a:pPr>
          <a:r>
            <a:rPr lang="en-US" altLang="zh-CN" b="1" dirty="0" smtClean="0"/>
            <a:t>Para.4</a:t>
          </a:r>
          <a:endParaRPr lang="en-US" b="1" dirty="0"/>
        </a:p>
      </dgm:t>
    </dgm:pt>
    <dgm:pt modelId="{16EA07F7-462B-4C54-ADCE-CB676F691379}" cxnId="{D4EF7C30-E373-45A0-8694-E6B821D4A4C8}" type="parTrans">
      <dgm:prSet/>
      <dgm:spPr/>
      <dgm:t>
        <a:bodyPr/>
        <a:lstStyle/>
        <a:p>
          <a:endParaRPr lang="zh-CN" altLang="en-US"/>
        </a:p>
      </dgm:t>
    </dgm:pt>
    <dgm:pt modelId="{EC60305C-A878-4220-A5B8-F869C87568F3}" cxnId="{D4EF7C30-E373-45A0-8694-E6B821D4A4C8}" type="sibTrans">
      <dgm:prSet/>
      <dgm:spPr/>
      <dgm:t>
        <a:bodyPr/>
        <a:lstStyle/>
        <a:p>
          <a:endParaRPr lang="zh-CN" altLang="en-US"/>
        </a:p>
      </dgm:t>
    </dgm:pt>
    <dgm:pt modelId="{CC61A9D5-AE55-462A-82C7-ACFB64221E6A}">
      <dgm:prSet/>
      <dgm:spPr/>
      <dgm:t>
        <a:bodyPr/>
        <a:lstStyle/>
        <a:p>
          <a:r>
            <a:rPr lang="en-US" altLang="zh-CN" b="1" dirty="0" smtClean="0"/>
            <a:t>Para.5</a:t>
          </a:r>
          <a:endParaRPr lang="zh-CN" altLang="en-US" b="1" dirty="0"/>
        </a:p>
      </dgm:t>
    </dgm:pt>
    <dgm:pt modelId="{46D8CB19-F782-40EE-B7F1-C237459239F8}" cxnId="{AFCC18F9-B6FC-4FA8-86DE-2F2932BFA080}" type="parTrans">
      <dgm:prSet/>
      <dgm:spPr/>
      <dgm:t>
        <a:bodyPr/>
        <a:lstStyle/>
        <a:p>
          <a:endParaRPr lang="zh-CN" altLang="en-US"/>
        </a:p>
      </dgm:t>
    </dgm:pt>
    <dgm:pt modelId="{86470233-7EBD-4E00-A76A-C22D0054D26A}" cxnId="{AFCC18F9-B6FC-4FA8-86DE-2F2932BFA080}" type="sibTrans">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50008" custLinFactNeighborX="-13697">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5"/>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5" custScaleX="132272" custScaleY="58012" custLinFactNeighborX="-927" custLinFactNeighborY="-1285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5"/>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5" custScaleX="135154" custScaleY="60545" custLinFactNeighborY="1170">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 modelId="{7A3FA6EE-908F-47A0-BDF0-A1FB9DFA83D1}" type="pres">
      <dgm:prSet presAssocID="{64268AB0-8135-454B-92D1-BAB327D76596}" presName="conn2-1" presStyleLbl="parChTrans1D2" presStyleIdx="2" presStyleCnt="5"/>
      <dgm:spPr/>
    </dgm:pt>
    <dgm:pt modelId="{4BB7AE91-28BC-4B40-9149-26A901967BFB}" type="pres">
      <dgm:prSet presAssocID="{64268AB0-8135-454B-92D1-BAB327D76596}" presName="connTx" presStyleCnt="0"/>
      <dgm:spPr/>
    </dgm:pt>
    <dgm:pt modelId="{60020D5A-B680-4318-916B-A73BF15B30DA}" type="pres">
      <dgm:prSet presAssocID="{325F2479-5E00-4E6A-B8D3-0846E8C5B7F9}" presName="root2" presStyleCnt="0"/>
      <dgm:spPr/>
    </dgm:pt>
    <dgm:pt modelId="{3902C5D6-1FFD-48AF-B978-5ACD6E9C4BC5}" type="pres">
      <dgm:prSet presAssocID="{325F2479-5E00-4E6A-B8D3-0846E8C5B7F9}" presName="LevelTwoTextNode" presStyleLbl="node2" presStyleIdx="2" presStyleCnt="5" custScaleX="131953" custScaleY="69006">
        <dgm:presLayoutVars>
          <dgm:chPref val="3"/>
        </dgm:presLayoutVars>
      </dgm:prSet>
      <dgm:spPr/>
      <dgm:t>
        <a:bodyPr/>
        <a:lstStyle/>
        <a:p>
          <a:endParaRPr lang="zh-CN" altLang="en-US"/>
        </a:p>
      </dgm:t>
    </dgm:pt>
    <dgm:pt modelId="{40F12176-9A30-429F-8F3A-C709EDFEB7A2}" type="pres">
      <dgm:prSet presAssocID="{325F2479-5E00-4E6A-B8D3-0846E8C5B7F9}" presName="level3hierChild" presStyleCnt="0"/>
      <dgm:spPr/>
    </dgm:pt>
    <dgm:pt modelId="{78AD86CD-2200-40BC-B4DC-20C6B3422109}" type="pres">
      <dgm:prSet presAssocID="{16EA07F7-462B-4C54-ADCE-CB676F691379}" presName="conn2-1" presStyleLbl="parChTrans1D2" presStyleIdx="3" presStyleCnt="5"/>
      <dgm:spPr/>
    </dgm:pt>
    <dgm:pt modelId="{752C4E2C-FAE8-452D-A60D-CA068D359217}" type="pres">
      <dgm:prSet presAssocID="{16EA07F7-462B-4C54-ADCE-CB676F691379}" presName="connTx" presStyleCnt="0"/>
      <dgm:spPr/>
    </dgm:pt>
    <dgm:pt modelId="{FF953E87-01D3-4DAB-94F4-1677CAB16CCD}" type="pres">
      <dgm:prSet presAssocID="{978A49EC-A074-4C4B-8CB4-63B200162C6D}" presName="root2" presStyleCnt="0"/>
      <dgm:spPr/>
    </dgm:pt>
    <dgm:pt modelId="{C765F8AC-6BEA-42BA-AD97-D1864041CEE1}" type="pres">
      <dgm:prSet presAssocID="{978A49EC-A074-4C4B-8CB4-63B200162C6D}" presName="LevelTwoTextNode" presStyleLbl="node2" presStyleIdx="3" presStyleCnt="5" custScaleX="131628" custScaleY="64556" custLinFactNeighborX="-143" custLinFactNeighborY="-852">
        <dgm:presLayoutVars>
          <dgm:chPref val="3"/>
        </dgm:presLayoutVars>
      </dgm:prSet>
      <dgm:spPr/>
      <dgm:t>
        <a:bodyPr/>
        <a:lstStyle/>
        <a:p>
          <a:endParaRPr lang="zh-CN" altLang="en-US"/>
        </a:p>
      </dgm:t>
    </dgm:pt>
    <dgm:pt modelId="{639F09A7-6F6C-472A-A5A2-16157FBFE77E}" type="pres">
      <dgm:prSet presAssocID="{978A49EC-A074-4C4B-8CB4-63B200162C6D}" presName="level3hierChild" presStyleCnt="0"/>
      <dgm:spPr/>
    </dgm:pt>
    <dgm:pt modelId="{F8CB4FEA-0C67-4B00-A812-557BEB39F228}" type="pres">
      <dgm:prSet presAssocID="{46D8CB19-F782-40EE-B7F1-C237459239F8}" presName="conn2-1" presStyleLbl="parChTrans1D2" presStyleIdx="4" presStyleCnt="5"/>
      <dgm:spPr/>
    </dgm:pt>
    <dgm:pt modelId="{6AC6BBE0-6E1B-4AE3-BD11-6826A3533E25}" type="pres">
      <dgm:prSet presAssocID="{46D8CB19-F782-40EE-B7F1-C237459239F8}" presName="connTx" presStyleCnt="0"/>
      <dgm:spPr/>
    </dgm:pt>
    <dgm:pt modelId="{54377D84-BD7A-45DC-9FB3-EC92CBD94BA8}" type="pres">
      <dgm:prSet presAssocID="{CC61A9D5-AE55-462A-82C7-ACFB64221E6A}" presName="root2" presStyleCnt="0"/>
      <dgm:spPr/>
    </dgm:pt>
    <dgm:pt modelId="{7DDEEAF2-0832-4361-9F0D-D6F3BAB56FD3}" type="pres">
      <dgm:prSet presAssocID="{CC61A9D5-AE55-462A-82C7-ACFB64221E6A}" presName="LevelTwoTextNode" presStyleLbl="node2" presStyleIdx="4" presStyleCnt="5" custScaleX="130117" custScaleY="65007">
        <dgm:presLayoutVars>
          <dgm:chPref val="3"/>
        </dgm:presLayoutVars>
      </dgm:prSet>
      <dgm:spPr/>
      <dgm:t>
        <a:bodyPr/>
        <a:lstStyle/>
        <a:p>
          <a:endParaRPr lang="zh-CN" altLang="en-US"/>
        </a:p>
      </dgm:t>
    </dgm:pt>
    <dgm:pt modelId="{FE5CDCB5-CA2F-4FA6-A7FF-F8E69C07E524}" type="pres">
      <dgm:prSet presAssocID="{CC61A9D5-AE55-462A-82C7-ACFB64221E6A}" presName="level3hierChild" presStyleCnt="0"/>
      <dgm:spPr/>
    </dgm:pt>
  </dgm:ptLst>
  <dgm:cxnLst>
    <dgm:cxn modelId="{4C987E57-C8D8-4DA5-9850-6D35F60B1922}" srcId="{EFE73B03-4D71-4565-8C52-4902BE6377A4}" destId="{0605F139-5EF0-48E7-A091-192233D2011D}" srcOrd="0" destOrd="0" parTransId="{2AFB1B2A-8749-4E5E-9CB9-0B60F81C46F8}" sibTransId="{E0FFEB56-236E-4FE9-83BF-31494E265D5A}"/>
    <dgm:cxn modelId="{FD6C7331-21C0-4B50-BB14-ED9F8950528D}" srcId="{0605F139-5EF0-48E7-A091-192233D2011D}" destId="{4530EE7D-F557-4815-9ED2-EABC47F46978}" srcOrd="0" destOrd="0" parTransId="{AC2BFF99-DAE2-494A-88AB-85D75BC6D2EE}" sibTransId="{B98A0394-6758-42EB-8D0E-4491BED52B6C}"/>
    <dgm:cxn modelId="{15A1A165-37BA-4B94-A0D6-574F4EB4F37B}" srcId="{0605F139-5EF0-48E7-A091-192233D2011D}" destId="{4E4A1E17-A3EC-4A54-9171-277E11A0B287}" srcOrd="1" destOrd="0" parTransId="{367D7799-1E5C-4947-8AD1-85D1E0D367AF}" sibTransId="{7FFEBD18-7D5B-41C0-A8F3-60942A71708D}"/>
    <dgm:cxn modelId="{E74A74F9-DF80-4F22-BA12-8CC92D52AC1B}" srcId="{0605F139-5EF0-48E7-A091-192233D2011D}" destId="{325F2479-5E00-4E6A-B8D3-0846E8C5B7F9}" srcOrd="2" destOrd="0" parTransId="{64268AB0-8135-454B-92D1-BAB327D76596}" sibTransId="{E1E20DCB-D78D-4EBC-9661-207984EB0401}"/>
    <dgm:cxn modelId="{D4EF7C30-E373-45A0-8694-E6B821D4A4C8}" srcId="{0605F139-5EF0-48E7-A091-192233D2011D}" destId="{978A49EC-A074-4C4B-8CB4-63B200162C6D}" srcOrd="3" destOrd="0" parTransId="{16EA07F7-462B-4C54-ADCE-CB676F691379}" sibTransId="{EC60305C-A878-4220-A5B8-F869C87568F3}"/>
    <dgm:cxn modelId="{AFCC18F9-B6FC-4FA8-86DE-2F2932BFA080}" srcId="{0605F139-5EF0-48E7-A091-192233D2011D}" destId="{CC61A9D5-AE55-462A-82C7-ACFB64221E6A}" srcOrd="4" destOrd="0" parTransId="{46D8CB19-F782-40EE-B7F1-C237459239F8}" sibTransId="{86470233-7EBD-4E00-A76A-C22D0054D26A}"/>
    <dgm:cxn modelId="{B602CCEB-478E-47DA-8C66-33366815FDF0}" type="presOf" srcId="{EFE73B03-4D71-4565-8C52-4902BE6377A4}" destId="{5FBAB40F-6011-4629-9B30-77C9439C91BF}" srcOrd="0" destOrd="0" presId="urn:microsoft.com/office/officeart/2005/8/layout/hierarchy2#3"/>
    <dgm:cxn modelId="{51A8978E-37F3-4BB8-ADB4-269ADF86F9D0}" type="presParOf" srcId="{5FBAB40F-6011-4629-9B30-77C9439C91BF}" destId="{2332AA2E-A989-4175-BB73-78EA4C3BDB65}" srcOrd="0" destOrd="0" presId="urn:microsoft.com/office/officeart/2005/8/layout/hierarchy2#3"/>
    <dgm:cxn modelId="{A6F6C4EA-C6DD-4D4C-8AC7-C360D7BB9682}" type="presParOf" srcId="{2332AA2E-A989-4175-BB73-78EA4C3BDB65}" destId="{24E3F4AB-32FB-4CE0-9DAC-FC4DD26B5900}" srcOrd="0" destOrd="0" presId="urn:microsoft.com/office/officeart/2005/8/layout/hierarchy2#3"/>
    <dgm:cxn modelId="{C0F30D5F-9710-411B-9042-462C1F248901}" type="presOf" srcId="{0605F139-5EF0-48E7-A091-192233D2011D}" destId="{24E3F4AB-32FB-4CE0-9DAC-FC4DD26B5900}" srcOrd="0" destOrd="0" presId="urn:microsoft.com/office/officeart/2005/8/layout/hierarchy2#3"/>
    <dgm:cxn modelId="{FF49B9EA-FF98-4291-9160-B4D130A4A3F0}" type="presParOf" srcId="{2332AA2E-A989-4175-BB73-78EA4C3BDB65}" destId="{44F25638-8073-4DA7-9390-5AC06A304565}" srcOrd="1" destOrd="0" presId="urn:microsoft.com/office/officeart/2005/8/layout/hierarchy2#3"/>
    <dgm:cxn modelId="{73534F3E-B7DB-49D0-A47E-C6977B519CCE}" type="presParOf" srcId="{44F25638-8073-4DA7-9390-5AC06A304565}" destId="{B47BD6C9-6D53-4A69-975F-9CF96E25F10F}" srcOrd="0" destOrd="1" presId="urn:microsoft.com/office/officeart/2005/8/layout/hierarchy2#3"/>
    <dgm:cxn modelId="{75A6110F-A20E-4218-9C59-5D4841B36C0D}" type="presOf" srcId="{AC2BFF99-DAE2-494A-88AB-85D75BC6D2EE}" destId="{B47BD6C9-6D53-4A69-975F-9CF96E25F10F}" srcOrd="0" destOrd="0" presId="urn:microsoft.com/office/officeart/2005/8/layout/hierarchy2#3"/>
    <dgm:cxn modelId="{20240AD9-3985-466D-B5A2-87F0E39A65EC}" type="presParOf" srcId="{B47BD6C9-6D53-4A69-975F-9CF96E25F10F}" destId="{C1833E64-0598-4ED8-B73B-4C820BB35531}" srcOrd="0" destOrd="0" presId="urn:microsoft.com/office/officeart/2005/8/layout/hierarchy2#3"/>
    <dgm:cxn modelId="{B29878D8-F2F7-4A4E-A25C-EC049066AF81}" type="presOf" srcId="{AC2BFF99-DAE2-494A-88AB-85D75BC6D2EE}" destId="{C1833E64-0598-4ED8-B73B-4C820BB35531}" srcOrd="1" destOrd="0" presId="urn:microsoft.com/office/officeart/2005/8/layout/hierarchy2#3"/>
    <dgm:cxn modelId="{9A699FCA-6F5A-4C30-8DBD-F2D2FB31C6A9}" type="presParOf" srcId="{44F25638-8073-4DA7-9390-5AC06A304565}" destId="{46F58ACF-5130-428E-B3EF-87D6FEC0C921}" srcOrd="1" destOrd="1" presId="urn:microsoft.com/office/officeart/2005/8/layout/hierarchy2#3"/>
    <dgm:cxn modelId="{9D770606-AE66-4A84-AE9D-E995202E390C}" type="presParOf" srcId="{46F58ACF-5130-428E-B3EF-87D6FEC0C921}" destId="{3C0D5057-54F2-42F8-ADAD-AA27A1CC1A1B}" srcOrd="0" destOrd="1" presId="urn:microsoft.com/office/officeart/2005/8/layout/hierarchy2#3"/>
    <dgm:cxn modelId="{6EEE63E1-50DD-4C8F-AE3A-0635D4E7FCCA}" type="presOf" srcId="{4530EE7D-F557-4815-9ED2-EABC47F46978}" destId="{3C0D5057-54F2-42F8-ADAD-AA27A1CC1A1B}" srcOrd="0" destOrd="0" presId="urn:microsoft.com/office/officeart/2005/8/layout/hierarchy2#3"/>
    <dgm:cxn modelId="{C917A1D8-3C20-4144-890A-3B48C3D61AE6}" type="presParOf" srcId="{46F58ACF-5130-428E-B3EF-87D6FEC0C921}" destId="{48673F39-879C-4946-8DC7-FD68F0552920}" srcOrd="1" destOrd="1" presId="urn:microsoft.com/office/officeart/2005/8/layout/hierarchy2#3"/>
    <dgm:cxn modelId="{B131137E-B922-43B1-BDA9-08DF547E364C}" type="presParOf" srcId="{44F25638-8073-4DA7-9390-5AC06A304565}" destId="{2E81B90F-7494-41FF-808F-F7F82B993B40}" srcOrd="2" destOrd="1" presId="urn:microsoft.com/office/officeart/2005/8/layout/hierarchy2#3"/>
    <dgm:cxn modelId="{128EAC6F-7BE1-4B81-92B5-B6C3BBF41F4D}" type="presOf" srcId="{367D7799-1E5C-4947-8AD1-85D1E0D367AF}" destId="{2E81B90F-7494-41FF-808F-F7F82B993B40}" srcOrd="0" destOrd="0" presId="urn:microsoft.com/office/officeart/2005/8/layout/hierarchy2#3"/>
    <dgm:cxn modelId="{2A6AC26E-0B26-4DAB-BE16-71771A7BB8EF}" type="presParOf" srcId="{2E81B90F-7494-41FF-808F-F7F82B993B40}" destId="{0F4B7785-0023-487B-801C-9850969E1D34}" srcOrd="0" destOrd="2" presId="urn:microsoft.com/office/officeart/2005/8/layout/hierarchy2#3"/>
    <dgm:cxn modelId="{E206158E-ABAC-4B29-A8B0-BF4232E1EF5D}" type="presOf" srcId="{367D7799-1E5C-4947-8AD1-85D1E0D367AF}" destId="{0F4B7785-0023-487B-801C-9850969E1D34}" srcOrd="1" destOrd="0" presId="urn:microsoft.com/office/officeart/2005/8/layout/hierarchy2#3"/>
    <dgm:cxn modelId="{E1DC7964-7F79-43B2-87A8-9F0E427AB429}" type="presParOf" srcId="{44F25638-8073-4DA7-9390-5AC06A304565}" destId="{4925E953-147A-4210-9A9C-63730A307231}" srcOrd="3" destOrd="1" presId="urn:microsoft.com/office/officeart/2005/8/layout/hierarchy2#3"/>
    <dgm:cxn modelId="{28D2B849-FC54-4290-88F3-0B7FCA523BBB}" type="presParOf" srcId="{4925E953-147A-4210-9A9C-63730A307231}" destId="{3D382021-A429-4403-82FF-5A95DD3EBB20}" srcOrd="0" destOrd="3" presId="urn:microsoft.com/office/officeart/2005/8/layout/hierarchy2#3"/>
    <dgm:cxn modelId="{C4554620-5FB0-40B5-82DC-44977C358548}" type="presOf" srcId="{4E4A1E17-A3EC-4A54-9171-277E11A0B287}" destId="{3D382021-A429-4403-82FF-5A95DD3EBB20}" srcOrd="0" destOrd="0" presId="urn:microsoft.com/office/officeart/2005/8/layout/hierarchy2#3"/>
    <dgm:cxn modelId="{F2E875F1-77DC-4C2F-A400-B67854ED7EE3}" type="presParOf" srcId="{4925E953-147A-4210-9A9C-63730A307231}" destId="{6D231649-1A42-47D5-A289-01058E6A05B6}" srcOrd="1" destOrd="3" presId="urn:microsoft.com/office/officeart/2005/8/layout/hierarchy2#3"/>
    <dgm:cxn modelId="{F5A71B86-B7A2-4B92-AC16-F92420739D42}" type="presParOf" srcId="{44F25638-8073-4DA7-9390-5AC06A304565}" destId="{7A3FA6EE-908F-47A0-BDF0-A1FB9DFA83D1}" srcOrd="4" destOrd="1" presId="urn:microsoft.com/office/officeart/2005/8/layout/hierarchy2#3"/>
    <dgm:cxn modelId="{C35B7A45-AEAF-423E-AE81-FC75B256CE08}" type="presOf" srcId="{64268AB0-8135-454B-92D1-BAB327D76596}" destId="{7A3FA6EE-908F-47A0-BDF0-A1FB9DFA83D1}" srcOrd="0" destOrd="0" presId="urn:microsoft.com/office/officeart/2005/8/layout/hierarchy2#3"/>
    <dgm:cxn modelId="{563870FA-E951-415C-ADBA-55800F312906}" type="presParOf" srcId="{7A3FA6EE-908F-47A0-BDF0-A1FB9DFA83D1}" destId="{4BB7AE91-28BC-4B40-9149-26A901967BFB}" srcOrd="0" destOrd="4" presId="urn:microsoft.com/office/officeart/2005/8/layout/hierarchy2#3"/>
    <dgm:cxn modelId="{BF957C45-507F-4B0C-8146-A87DC4D0F8BE}" type="presOf" srcId="{64268AB0-8135-454B-92D1-BAB327D76596}" destId="{4BB7AE91-28BC-4B40-9149-26A901967BFB}" srcOrd="1" destOrd="0" presId="urn:microsoft.com/office/officeart/2005/8/layout/hierarchy2#3"/>
    <dgm:cxn modelId="{8E091BE1-640A-4D6F-8542-740B71F49D02}" type="presParOf" srcId="{44F25638-8073-4DA7-9390-5AC06A304565}" destId="{60020D5A-B680-4318-916B-A73BF15B30DA}" srcOrd="5" destOrd="1" presId="urn:microsoft.com/office/officeart/2005/8/layout/hierarchy2#3"/>
    <dgm:cxn modelId="{F5C926EB-89A9-40A0-9F47-85B24FEFDCD9}" type="presParOf" srcId="{60020D5A-B680-4318-916B-A73BF15B30DA}" destId="{3902C5D6-1FFD-48AF-B978-5ACD6E9C4BC5}" srcOrd="0" destOrd="5" presId="urn:microsoft.com/office/officeart/2005/8/layout/hierarchy2#3"/>
    <dgm:cxn modelId="{68EF0210-B498-4978-BBEE-6750CCDC2BCF}" type="presOf" srcId="{325F2479-5E00-4E6A-B8D3-0846E8C5B7F9}" destId="{3902C5D6-1FFD-48AF-B978-5ACD6E9C4BC5}" srcOrd="0" destOrd="0" presId="urn:microsoft.com/office/officeart/2005/8/layout/hierarchy2#3"/>
    <dgm:cxn modelId="{F7C451DF-DBF3-4391-B377-D60E714C1EC3}" type="presParOf" srcId="{60020D5A-B680-4318-916B-A73BF15B30DA}" destId="{40F12176-9A30-429F-8F3A-C709EDFEB7A2}" srcOrd="1" destOrd="5" presId="urn:microsoft.com/office/officeart/2005/8/layout/hierarchy2#3"/>
    <dgm:cxn modelId="{289DAFE3-5797-4928-AE65-D982BB7C2912}" type="presParOf" srcId="{44F25638-8073-4DA7-9390-5AC06A304565}" destId="{78AD86CD-2200-40BC-B4DC-20C6B3422109}" srcOrd="6" destOrd="1" presId="urn:microsoft.com/office/officeart/2005/8/layout/hierarchy2#3"/>
    <dgm:cxn modelId="{4BBBD320-5972-46A6-B05B-D53F1EAC77A3}" type="presOf" srcId="{16EA07F7-462B-4C54-ADCE-CB676F691379}" destId="{78AD86CD-2200-40BC-B4DC-20C6B3422109}" srcOrd="0" destOrd="0" presId="urn:microsoft.com/office/officeart/2005/8/layout/hierarchy2#3"/>
    <dgm:cxn modelId="{EE5E1B01-15D6-445A-8CAC-13005AF084EA}" type="presParOf" srcId="{78AD86CD-2200-40BC-B4DC-20C6B3422109}" destId="{752C4E2C-FAE8-452D-A60D-CA068D359217}" srcOrd="0" destOrd="6" presId="urn:microsoft.com/office/officeart/2005/8/layout/hierarchy2#3"/>
    <dgm:cxn modelId="{79717FFC-E1DC-4820-9939-8B150D145806}" type="presOf" srcId="{16EA07F7-462B-4C54-ADCE-CB676F691379}" destId="{752C4E2C-FAE8-452D-A60D-CA068D359217}" srcOrd="1" destOrd="0" presId="urn:microsoft.com/office/officeart/2005/8/layout/hierarchy2#3"/>
    <dgm:cxn modelId="{1897A9D1-43B4-495B-941F-200A092443DD}" type="presParOf" srcId="{44F25638-8073-4DA7-9390-5AC06A304565}" destId="{FF953E87-01D3-4DAB-94F4-1677CAB16CCD}" srcOrd="7" destOrd="1" presId="urn:microsoft.com/office/officeart/2005/8/layout/hierarchy2#3"/>
    <dgm:cxn modelId="{0910D6DE-4431-457B-BDA5-17FEA24A9E3B}" type="presParOf" srcId="{FF953E87-01D3-4DAB-94F4-1677CAB16CCD}" destId="{C765F8AC-6BEA-42BA-AD97-D1864041CEE1}" srcOrd="0" destOrd="7" presId="urn:microsoft.com/office/officeart/2005/8/layout/hierarchy2#3"/>
    <dgm:cxn modelId="{E49E6CF4-CFE9-48D5-8DA3-53BC5225D211}" type="presOf" srcId="{978A49EC-A074-4C4B-8CB4-63B200162C6D}" destId="{C765F8AC-6BEA-42BA-AD97-D1864041CEE1}" srcOrd="0" destOrd="0" presId="urn:microsoft.com/office/officeart/2005/8/layout/hierarchy2#3"/>
    <dgm:cxn modelId="{50350E97-012C-442C-8CE4-C001CA66B21C}" type="presParOf" srcId="{FF953E87-01D3-4DAB-94F4-1677CAB16CCD}" destId="{639F09A7-6F6C-472A-A5A2-16157FBFE77E}" srcOrd="1" destOrd="7" presId="urn:microsoft.com/office/officeart/2005/8/layout/hierarchy2#3"/>
    <dgm:cxn modelId="{46ECC16E-27B2-46BD-8C49-50B1A7EFF54A}" type="presParOf" srcId="{44F25638-8073-4DA7-9390-5AC06A304565}" destId="{F8CB4FEA-0C67-4B00-A812-557BEB39F228}" srcOrd="8" destOrd="1" presId="urn:microsoft.com/office/officeart/2005/8/layout/hierarchy2#3"/>
    <dgm:cxn modelId="{28C437A8-7539-4589-BA0B-3AA92DBF02B3}" type="presOf" srcId="{46D8CB19-F782-40EE-B7F1-C237459239F8}" destId="{F8CB4FEA-0C67-4B00-A812-557BEB39F228}" srcOrd="0" destOrd="0" presId="urn:microsoft.com/office/officeart/2005/8/layout/hierarchy2#3"/>
    <dgm:cxn modelId="{898CB51E-7E01-46BE-B4D9-00035149B6AA}" type="presParOf" srcId="{F8CB4FEA-0C67-4B00-A812-557BEB39F228}" destId="{6AC6BBE0-6E1B-4AE3-BD11-6826A3533E25}" srcOrd="0" destOrd="8" presId="urn:microsoft.com/office/officeart/2005/8/layout/hierarchy2#3"/>
    <dgm:cxn modelId="{8A3F48EA-DE7E-4D22-88DA-BEC3517615EF}" type="presOf" srcId="{46D8CB19-F782-40EE-B7F1-C237459239F8}" destId="{6AC6BBE0-6E1B-4AE3-BD11-6826A3533E25}" srcOrd="1" destOrd="0" presId="urn:microsoft.com/office/officeart/2005/8/layout/hierarchy2#3"/>
    <dgm:cxn modelId="{A3C5BA89-CBF7-4134-8EB2-B544919E9B45}" type="presParOf" srcId="{44F25638-8073-4DA7-9390-5AC06A304565}" destId="{54377D84-BD7A-45DC-9FB3-EC92CBD94BA8}" srcOrd="9" destOrd="1" presId="urn:microsoft.com/office/officeart/2005/8/layout/hierarchy2#3"/>
    <dgm:cxn modelId="{F399776D-5179-45D0-8614-2800E1D414E7}" type="presParOf" srcId="{54377D84-BD7A-45DC-9FB3-EC92CBD94BA8}" destId="{7DDEEAF2-0832-4361-9F0D-D6F3BAB56FD3}" srcOrd="0" destOrd="9" presId="urn:microsoft.com/office/officeart/2005/8/layout/hierarchy2#3"/>
    <dgm:cxn modelId="{5BBB502D-7088-4D0A-B429-48AA4320DD9F}" type="presOf" srcId="{CC61A9D5-AE55-462A-82C7-ACFB64221E6A}" destId="{7DDEEAF2-0832-4361-9F0D-D6F3BAB56FD3}" srcOrd="0" destOrd="0" presId="urn:microsoft.com/office/officeart/2005/8/layout/hierarchy2#3"/>
    <dgm:cxn modelId="{63832E70-E79B-4D2F-84D7-BBE489A1EC0E}" type="presParOf" srcId="{54377D84-BD7A-45DC-9FB3-EC92CBD94BA8}" destId="{FE5CDCB5-CA2F-4FA6-A7FF-F8E69C07E524}" srcOrd="1" destOrd="9" presId="urn:microsoft.com/office/officeart/2005/8/layout/hierarchy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E73B03-4D71-4565-8C52-4902BE6377A4}" type="doc">
      <dgm:prSet loTypeId="hierarchy" loCatId="hierarchy" qsTypeId="urn:microsoft.com/office/officeart/2005/8/quickstyle/simple2" qsCatId="simple" csTypeId="urn:microsoft.com/office/officeart/2005/8/colors/accent2_2" csCatId="accent1" phldr="1"/>
      <dgm:spPr/>
      <dgm:t>
        <a:bodyPr/>
        <a:lstStyle/>
        <a:p>
          <a:endParaRPr lang="zh-CN" altLang="en-US"/>
        </a:p>
      </dgm:t>
    </dgm:pt>
    <dgm:pt modelId="{0605F139-5EF0-48E7-A091-192233D2011D}">
      <dgm:prSet phldrT="[文本]" phldr="0" custT="0"/>
      <dgm:spPr/>
      <dgm:t>
        <a:bodyPr vert="horz" wrap="square"/>
        <a:p>
          <a:pPr>
            <a:lnSpc>
              <a:spcPct val="100000"/>
            </a:lnSpc>
            <a:spcBef>
              <a:spcPct val="0"/>
            </a:spcBef>
            <a:spcAft>
              <a:spcPct val="35000"/>
            </a:spcAft>
          </a:pPr>
          <a:r>
            <a:rPr lang="en-US" altLang="zh-CN" b="1" dirty="0"/>
            <a:t>2024</a:t>
          </a:r>
          <a:r>
            <a:rPr lang="zh-CN" altLang="en-US" b="1" dirty="0"/>
            <a:t>全国</a:t>
          </a:r>
          <a:r>
            <a:rPr lang="en-US" altLang="zh-CN" b="1" dirty="0"/>
            <a:t>I</a:t>
          </a:r>
          <a:r>
            <a:rPr lang="zh-CN" altLang="en-US" b="1" dirty="0"/>
            <a:t>卷</a:t>
          </a:r>
          <a:r>
            <a:rPr lang="en-US" altLang="zh-CN" b="1" dirty="0"/>
            <a:t>C</a:t>
          </a:r>
          <a:r>
            <a:rPr lang="zh-CN" altLang="en-US" b="1" dirty="0"/>
            <a:t>篇</a:t>
          </a:r>
          <a:r>
            <a:rPr lang="zh-CN" altLang="en-US" b="1" dirty="0"/>
            <a:t/>
          </a:r>
          <a:endParaRPr lang="zh-CN" altLang="en-US" b="1" dirty="0"/>
        </a:p>
      </dgm:t>
    </dgm:pt>
    <dgm:pt modelId="{2AFB1B2A-8749-4E5E-9CB9-0B60F81C46F8}" cxnId="{9113EF42-F45F-4BDB-801A-AE29A061F14B}" type="parTrans">
      <dgm:prSet/>
      <dgm:spPr/>
      <dgm:t>
        <a:bodyPr/>
        <a:lstStyle/>
        <a:p>
          <a:endParaRPr lang="zh-CN" altLang="en-US"/>
        </a:p>
      </dgm:t>
    </dgm:pt>
    <dgm:pt modelId="{E0FFEB56-236E-4FE9-83BF-31494E265D5A}" cxnId="{9113EF42-F45F-4BDB-801A-AE29A061F14B}" type="sibTrans">
      <dgm:prSet/>
      <dgm:spPr/>
      <dgm:t>
        <a:bodyPr/>
        <a:lstStyle/>
        <a:p>
          <a:endParaRPr lang="zh-CN" altLang="en-US"/>
        </a:p>
      </dgm:t>
    </dgm:pt>
    <dgm:pt modelId="{4530EE7D-F557-4815-9ED2-EABC47F46978}">
      <dgm:prSet phldrT="[文本]" phldr="0" custT="0"/>
      <dgm:spPr/>
      <dgm:t>
        <a:bodyPr vert="horz" wrap="square"/>
        <a:p>
          <a:pPr>
            <a:lnSpc>
              <a:spcPct val="100000"/>
            </a:lnSpc>
            <a:spcBef>
              <a:spcPct val="0"/>
            </a:spcBef>
            <a:spcAft>
              <a:spcPct val="35000"/>
            </a:spcAft>
          </a:pPr>
          <a:r>
            <a:rPr lang="en-US" altLang="zh-CN" b="1" dirty="0" smtClean="0"/>
            <a:t>Para.1 </a:t>
          </a:r>
          <a:r>
            <a:rPr lang="en-US" altLang="zh-CN" b="1" dirty="0"/>
            <a:t/>
          </a:r>
          <a:endParaRPr lang="en-US" altLang="zh-CN" b="1" dirty="0"/>
        </a:p>
      </dgm:t>
    </dgm:pt>
    <dgm:pt modelId="{AC2BFF99-DAE2-494A-88AB-85D75BC6D2EE}" cxnId="{10E54F77-252D-427E-8A5F-4C8D446644E5}" type="parTrans">
      <dgm:prSet/>
      <dgm:spPr/>
      <dgm:t>
        <a:bodyPr/>
        <a:lstStyle/>
        <a:p>
          <a:endParaRPr lang="zh-CN" altLang="en-US"/>
        </a:p>
      </dgm:t>
    </dgm:pt>
    <dgm:pt modelId="{B98A0394-6758-42EB-8D0E-4491BED52B6C}" cxnId="{10E54F77-252D-427E-8A5F-4C8D446644E5}" type="sibTrans">
      <dgm:prSet/>
      <dgm:spPr/>
      <dgm:t>
        <a:bodyPr/>
        <a:lstStyle/>
        <a:p>
          <a:endParaRPr lang="zh-CN" altLang="en-US"/>
        </a:p>
      </dgm:t>
    </dgm:pt>
    <dgm:pt modelId="{4E4A1E17-A3EC-4A54-9171-277E11A0B287}">
      <dgm:prSet phldrT="[文本]" phldr="0" custT="0"/>
      <dgm:spPr/>
      <dgm:t>
        <a:bodyPr vert="horz" wrap="square"/>
        <a:lstStyle/>
        <a:p>
          <a:pPr>
            <a:lnSpc>
              <a:spcPct val="100000"/>
            </a:lnSpc>
            <a:spcBef>
              <a:spcPct val="0"/>
            </a:spcBef>
            <a:spcAft>
              <a:spcPct val="35000"/>
            </a:spcAft>
          </a:pPr>
          <a:r>
            <a:rPr lang="en-US" altLang="zh-CN" b="1" dirty="0" smtClean="0"/>
            <a:t>Para.2</a:t>
          </a:r>
          <a:endParaRPr lang="en-US" altLang="zh-CN" b="1" dirty="0"/>
        </a:p>
      </dgm:t>
    </dgm:pt>
    <dgm:pt modelId="{367D7799-1E5C-4947-8AD1-85D1E0D367AF}" cxnId="{E9391EA4-C7D7-4B8A-80D3-B69976A8C6FF}" type="parTrans">
      <dgm:prSet/>
      <dgm:spPr/>
      <dgm:t>
        <a:bodyPr/>
        <a:lstStyle/>
        <a:p>
          <a:endParaRPr lang="zh-CN" altLang="en-US"/>
        </a:p>
      </dgm:t>
    </dgm:pt>
    <dgm:pt modelId="{7FFEBD18-7D5B-41C0-A8F3-60942A71708D}" cxnId="{E9391EA4-C7D7-4B8A-80D3-B69976A8C6FF}" type="sibTrans">
      <dgm:prSet/>
      <dgm:spPr/>
      <dgm:t>
        <a:bodyPr/>
        <a:lstStyle/>
        <a:p>
          <a:endParaRPr lang="zh-CN" altLang="en-US"/>
        </a:p>
      </dgm:t>
    </dgm:pt>
    <dgm:pt modelId="{325F2479-5E00-4E6A-B8D3-0846E8C5B7F9}">
      <dgm:prSet phldr="0" custT="0"/>
      <dgm:spPr/>
      <dgm:t>
        <a:bodyPr vert="horz" wrap="square"/>
        <a:lstStyle/>
        <a:p>
          <a:pPr>
            <a:lnSpc>
              <a:spcPct val="100000"/>
            </a:lnSpc>
            <a:spcBef>
              <a:spcPct val="0"/>
            </a:spcBef>
            <a:spcAft>
              <a:spcPct val="35000"/>
            </a:spcAft>
          </a:pPr>
          <a:r>
            <a:rPr lang="en-US" altLang="zh-CN" b="1" dirty="0" smtClean="0"/>
            <a:t>Para.3</a:t>
          </a:r>
          <a:endParaRPr lang="en-US" b="1" dirty="0"/>
        </a:p>
      </dgm:t>
    </dgm:pt>
    <dgm:pt modelId="{64268AB0-8135-454B-92D1-BAB327D76596}" cxnId="{777775FB-4AE6-4DCC-81EE-8A526725A95D}" type="parTrans">
      <dgm:prSet/>
      <dgm:spPr/>
      <dgm:t>
        <a:bodyPr/>
        <a:lstStyle/>
        <a:p>
          <a:endParaRPr lang="zh-CN" altLang="en-US"/>
        </a:p>
      </dgm:t>
    </dgm:pt>
    <dgm:pt modelId="{E1E20DCB-D78D-4EBC-9661-207984EB0401}" cxnId="{777775FB-4AE6-4DCC-81EE-8A526725A95D}" type="sibTrans">
      <dgm:prSet/>
      <dgm:spPr/>
      <dgm:t>
        <a:bodyPr/>
        <a:lstStyle/>
        <a:p>
          <a:endParaRPr lang="zh-CN" altLang="en-US"/>
        </a:p>
      </dgm:t>
    </dgm:pt>
    <dgm:pt modelId="{978A49EC-A074-4C4B-8CB4-63B200162C6D}">
      <dgm:prSet phldr="0" custT="0"/>
      <dgm:spPr/>
      <dgm:t>
        <a:bodyPr vert="horz" wrap="square"/>
        <a:lstStyle/>
        <a:p>
          <a:pPr>
            <a:lnSpc>
              <a:spcPct val="100000"/>
            </a:lnSpc>
            <a:spcBef>
              <a:spcPct val="0"/>
            </a:spcBef>
            <a:spcAft>
              <a:spcPct val="35000"/>
            </a:spcAft>
          </a:pPr>
          <a:r>
            <a:rPr lang="en-US" altLang="zh-CN" b="1" dirty="0" smtClean="0"/>
            <a:t>Para.4</a:t>
          </a:r>
          <a:endParaRPr lang="en-US" b="1" dirty="0"/>
        </a:p>
      </dgm:t>
    </dgm:pt>
    <dgm:pt modelId="{16EA07F7-462B-4C54-ADCE-CB676F691379}" cxnId="{7C374F7B-F6FF-407C-9CC9-A90FE4FB26B0}" type="parTrans">
      <dgm:prSet/>
      <dgm:spPr/>
      <dgm:t>
        <a:bodyPr/>
        <a:lstStyle/>
        <a:p>
          <a:endParaRPr lang="zh-CN" altLang="en-US"/>
        </a:p>
      </dgm:t>
    </dgm:pt>
    <dgm:pt modelId="{EC60305C-A878-4220-A5B8-F869C87568F3}" cxnId="{7C374F7B-F6FF-407C-9CC9-A90FE4FB26B0}" type="sibTrans">
      <dgm:prSet/>
      <dgm:spPr/>
      <dgm:t>
        <a:bodyPr/>
        <a:lstStyle/>
        <a:p>
          <a:endParaRPr lang="zh-CN" altLang="en-US"/>
        </a:p>
      </dgm:t>
    </dgm:pt>
    <dgm:pt modelId="{CC61A9D5-AE55-462A-82C7-ACFB64221E6A}">
      <dgm:prSet/>
      <dgm:spPr/>
      <dgm:t>
        <a:bodyPr/>
        <a:lstStyle/>
        <a:p>
          <a:r>
            <a:rPr lang="en-US" altLang="zh-CN" b="1" dirty="0" smtClean="0"/>
            <a:t>Para.5</a:t>
          </a:r>
          <a:endParaRPr lang="zh-CN" altLang="en-US" b="1" dirty="0"/>
        </a:p>
      </dgm:t>
    </dgm:pt>
    <dgm:pt modelId="{46D8CB19-F782-40EE-B7F1-C237459239F8}" cxnId="{27E239B6-EE9A-4739-BE3D-8853CB9EFBC1}" type="parTrans">
      <dgm:prSet/>
      <dgm:spPr/>
      <dgm:t>
        <a:bodyPr/>
        <a:lstStyle/>
        <a:p>
          <a:endParaRPr lang="zh-CN" altLang="en-US"/>
        </a:p>
      </dgm:t>
    </dgm:pt>
    <dgm:pt modelId="{86470233-7EBD-4E00-A76A-C22D0054D26A}" cxnId="{27E239B6-EE9A-4739-BE3D-8853CB9EFBC1}" type="sibTrans">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78869" custLinFactNeighborX="-13697">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5"/>
      <dgm:spPr/>
      <dgm:t>
        <a:bodyPr/>
        <a:lstStyle/>
        <a:p>
          <a:endParaRPr lang="zh-CN" altLang="en-US"/>
        </a:p>
      </dgm:t>
    </dgm:pt>
    <dgm:pt modelId="{C1833E64-0598-4ED8-B73B-4C820BB35531}" type="pres">
      <dgm:prSet presAssocID="{AC2BFF99-DAE2-494A-88AB-85D75BC6D2EE}" presName="connTx" presStyleCnt="0"/>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5" custScaleX="132272" custScaleY="58012" custLinFactNeighborX="-927" custLinFactNeighborY="-12856">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5"/>
      <dgm:spPr/>
      <dgm:t>
        <a:bodyPr/>
        <a:lstStyle/>
        <a:p>
          <a:endParaRPr lang="zh-CN" altLang="en-US"/>
        </a:p>
      </dgm:t>
    </dgm:pt>
    <dgm:pt modelId="{0F4B7785-0023-487B-801C-9850969E1D34}" type="pres">
      <dgm:prSet presAssocID="{367D7799-1E5C-4947-8AD1-85D1E0D367AF}" presName="connTx" presStyleCnt="0"/>
      <dgm:spPr/>
      <dgm:t>
        <a:bodyPr/>
        <a:lstStyle/>
        <a:p>
          <a:endParaRPr lang="zh-CN" altLang="en-US"/>
        </a:p>
      </dgm:t>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5" custScaleX="135154" custScaleY="60545" custLinFactNeighborY="1170">
        <dgm:presLayoutVars>
          <dgm:chPref val="3"/>
        </dgm:presLayoutVars>
      </dgm:prSet>
      <dgm:spPr/>
      <dgm:t>
        <a:bodyPr/>
        <a:lstStyle/>
        <a:p>
          <a:endParaRPr lang="zh-CN" altLang="en-US"/>
        </a:p>
      </dgm:t>
    </dgm:pt>
    <dgm:pt modelId="{6D231649-1A42-47D5-A289-01058E6A05B6}" type="pres">
      <dgm:prSet presAssocID="{4E4A1E17-A3EC-4A54-9171-277E11A0B287}" presName="level3hierChild" presStyleCnt="0"/>
      <dgm:spPr/>
    </dgm:pt>
    <dgm:pt modelId="{7A3FA6EE-908F-47A0-BDF0-A1FB9DFA83D1}" type="pres">
      <dgm:prSet presAssocID="{64268AB0-8135-454B-92D1-BAB327D76596}" presName="conn2-1" presStyleLbl="parChTrans1D2" presStyleIdx="2" presStyleCnt="5"/>
      <dgm:spPr/>
    </dgm:pt>
    <dgm:pt modelId="{4BB7AE91-28BC-4B40-9149-26A901967BFB}" type="pres">
      <dgm:prSet presAssocID="{64268AB0-8135-454B-92D1-BAB327D76596}" presName="connTx" presStyleCnt="0"/>
      <dgm:spPr/>
    </dgm:pt>
    <dgm:pt modelId="{60020D5A-B680-4318-916B-A73BF15B30DA}" type="pres">
      <dgm:prSet presAssocID="{325F2479-5E00-4E6A-B8D3-0846E8C5B7F9}" presName="root2" presStyleCnt="0"/>
      <dgm:spPr/>
    </dgm:pt>
    <dgm:pt modelId="{3902C5D6-1FFD-48AF-B978-5ACD6E9C4BC5}" type="pres">
      <dgm:prSet presAssocID="{325F2479-5E00-4E6A-B8D3-0846E8C5B7F9}" presName="LevelTwoTextNode" presStyleLbl="node2" presStyleIdx="2" presStyleCnt="5" custScaleX="131953" custScaleY="69006">
        <dgm:presLayoutVars>
          <dgm:chPref val="3"/>
        </dgm:presLayoutVars>
      </dgm:prSet>
      <dgm:spPr/>
      <dgm:t>
        <a:bodyPr/>
        <a:lstStyle/>
        <a:p>
          <a:endParaRPr lang="zh-CN" altLang="en-US"/>
        </a:p>
      </dgm:t>
    </dgm:pt>
    <dgm:pt modelId="{40F12176-9A30-429F-8F3A-C709EDFEB7A2}" type="pres">
      <dgm:prSet presAssocID="{325F2479-5E00-4E6A-B8D3-0846E8C5B7F9}" presName="level3hierChild" presStyleCnt="0"/>
      <dgm:spPr/>
    </dgm:pt>
    <dgm:pt modelId="{78AD86CD-2200-40BC-B4DC-20C6B3422109}" type="pres">
      <dgm:prSet presAssocID="{16EA07F7-462B-4C54-ADCE-CB676F691379}" presName="conn2-1" presStyleLbl="parChTrans1D2" presStyleIdx="3" presStyleCnt="5"/>
      <dgm:spPr/>
    </dgm:pt>
    <dgm:pt modelId="{752C4E2C-FAE8-452D-A60D-CA068D359217}" type="pres">
      <dgm:prSet presAssocID="{16EA07F7-462B-4C54-ADCE-CB676F691379}" presName="connTx" presStyleCnt="0"/>
      <dgm:spPr/>
    </dgm:pt>
    <dgm:pt modelId="{FF953E87-01D3-4DAB-94F4-1677CAB16CCD}" type="pres">
      <dgm:prSet presAssocID="{978A49EC-A074-4C4B-8CB4-63B200162C6D}" presName="root2" presStyleCnt="0"/>
      <dgm:spPr/>
    </dgm:pt>
    <dgm:pt modelId="{C765F8AC-6BEA-42BA-AD97-D1864041CEE1}" type="pres">
      <dgm:prSet presAssocID="{978A49EC-A074-4C4B-8CB4-63B200162C6D}" presName="LevelTwoTextNode" presStyleLbl="node2" presStyleIdx="3" presStyleCnt="5" custScaleX="131628" custScaleY="64556" custLinFactNeighborX="-143" custLinFactNeighborY="-852">
        <dgm:presLayoutVars>
          <dgm:chPref val="3"/>
        </dgm:presLayoutVars>
      </dgm:prSet>
      <dgm:spPr/>
      <dgm:t>
        <a:bodyPr/>
        <a:lstStyle/>
        <a:p>
          <a:endParaRPr lang="zh-CN" altLang="en-US"/>
        </a:p>
      </dgm:t>
    </dgm:pt>
    <dgm:pt modelId="{639F09A7-6F6C-472A-A5A2-16157FBFE77E}" type="pres">
      <dgm:prSet presAssocID="{978A49EC-A074-4C4B-8CB4-63B200162C6D}" presName="level3hierChild" presStyleCnt="0"/>
      <dgm:spPr/>
    </dgm:pt>
    <dgm:pt modelId="{F8CB4FEA-0C67-4B00-A812-557BEB39F228}" type="pres">
      <dgm:prSet presAssocID="{46D8CB19-F782-40EE-B7F1-C237459239F8}" presName="conn2-1" presStyleLbl="parChTrans1D2" presStyleIdx="4" presStyleCnt="5"/>
      <dgm:spPr/>
    </dgm:pt>
    <dgm:pt modelId="{6AC6BBE0-6E1B-4AE3-BD11-6826A3533E25}" type="pres">
      <dgm:prSet presAssocID="{46D8CB19-F782-40EE-B7F1-C237459239F8}" presName="connTx" presStyleCnt="0"/>
      <dgm:spPr/>
    </dgm:pt>
    <dgm:pt modelId="{54377D84-BD7A-45DC-9FB3-EC92CBD94BA8}" type="pres">
      <dgm:prSet presAssocID="{CC61A9D5-AE55-462A-82C7-ACFB64221E6A}" presName="root2" presStyleCnt="0"/>
      <dgm:spPr/>
    </dgm:pt>
    <dgm:pt modelId="{7DDEEAF2-0832-4361-9F0D-D6F3BAB56FD3}" type="pres">
      <dgm:prSet presAssocID="{CC61A9D5-AE55-462A-82C7-ACFB64221E6A}" presName="LevelTwoTextNode" presStyleLbl="node2" presStyleIdx="4" presStyleCnt="5" custScaleX="130117" custScaleY="65007">
        <dgm:presLayoutVars>
          <dgm:chPref val="3"/>
        </dgm:presLayoutVars>
      </dgm:prSet>
      <dgm:spPr/>
      <dgm:t>
        <a:bodyPr/>
        <a:lstStyle/>
        <a:p>
          <a:endParaRPr lang="zh-CN" altLang="en-US"/>
        </a:p>
      </dgm:t>
    </dgm:pt>
    <dgm:pt modelId="{FE5CDCB5-CA2F-4FA6-A7FF-F8E69C07E524}" type="pres">
      <dgm:prSet presAssocID="{CC61A9D5-AE55-462A-82C7-ACFB64221E6A}" presName="level3hierChild" presStyleCnt="0"/>
      <dgm:spPr/>
    </dgm:pt>
  </dgm:ptLst>
  <dgm:cxnLst>
    <dgm:cxn modelId="{9113EF42-F45F-4BDB-801A-AE29A061F14B}" srcId="{EFE73B03-4D71-4565-8C52-4902BE6377A4}" destId="{0605F139-5EF0-48E7-A091-192233D2011D}" srcOrd="0" destOrd="0" parTransId="{2AFB1B2A-8749-4E5E-9CB9-0B60F81C46F8}" sibTransId="{E0FFEB56-236E-4FE9-83BF-31494E265D5A}"/>
    <dgm:cxn modelId="{10E54F77-252D-427E-8A5F-4C8D446644E5}" srcId="{0605F139-5EF0-48E7-A091-192233D2011D}" destId="{4530EE7D-F557-4815-9ED2-EABC47F46978}" srcOrd="0" destOrd="0" parTransId="{AC2BFF99-DAE2-494A-88AB-85D75BC6D2EE}" sibTransId="{B98A0394-6758-42EB-8D0E-4491BED52B6C}"/>
    <dgm:cxn modelId="{E9391EA4-C7D7-4B8A-80D3-B69976A8C6FF}" srcId="{0605F139-5EF0-48E7-A091-192233D2011D}" destId="{4E4A1E17-A3EC-4A54-9171-277E11A0B287}" srcOrd="1" destOrd="0" parTransId="{367D7799-1E5C-4947-8AD1-85D1E0D367AF}" sibTransId="{7FFEBD18-7D5B-41C0-A8F3-60942A71708D}"/>
    <dgm:cxn modelId="{777775FB-4AE6-4DCC-81EE-8A526725A95D}" srcId="{0605F139-5EF0-48E7-A091-192233D2011D}" destId="{325F2479-5E00-4E6A-B8D3-0846E8C5B7F9}" srcOrd="2" destOrd="0" parTransId="{64268AB0-8135-454B-92D1-BAB327D76596}" sibTransId="{E1E20DCB-D78D-4EBC-9661-207984EB0401}"/>
    <dgm:cxn modelId="{7C374F7B-F6FF-407C-9CC9-A90FE4FB26B0}" srcId="{0605F139-5EF0-48E7-A091-192233D2011D}" destId="{978A49EC-A074-4C4B-8CB4-63B200162C6D}" srcOrd="3" destOrd="0" parTransId="{16EA07F7-462B-4C54-ADCE-CB676F691379}" sibTransId="{EC60305C-A878-4220-A5B8-F869C87568F3}"/>
    <dgm:cxn modelId="{27E239B6-EE9A-4739-BE3D-8853CB9EFBC1}" srcId="{0605F139-5EF0-48E7-A091-192233D2011D}" destId="{CC61A9D5-AE55-462A-82C7-ACFB64221E6A}" srcOrd="4" destOrd="0" parTransId="{46D8CB19-F782-40EE-B7F1-C237459239F8}" sibTransId="{86470233-7EBD-4E00-A76A-C22D0054D26A}"/>
    <dgm:cxn modelId="{447EAD71-1173-4EEB-87CB-83B22DF7E140}" type="presOf" srcId="{EFE73B03-4D71-4565-8C52-4902BE6377A4}" destId="{5FBAB40F-6011-4629-9B30-77C9439C91BF}" srcOrd="0" destOrd="0" presId="urn:microsoft.com/office/officeart/2005/8/layout/hierarchy2#3"/>
    <dgm:cxn modelId="{93A30B58-D941-43F9-8EFB-50A47903FE2E}" type="presParOf" srcId="{5FBAB40F-6011-4629-9B30-77C9439C91BF}" destId="{2332AA2E-A989-4175-BB73-78EA4C3BDB65}" srcOrd="0" destOrd="0" presId="urn:microsoft.com/office/officeart/2005/8/layout/hierarchy2#3"/>
    <dgm:cxn modelId="{224EB70A-C8BE-43DA-934A-75CCA7ECDA62}" type="presParOf" srcId="{2332AA2E-A989-4175-BB73-78EA4C3BDB65}" destId="{24E3F4AB-32FB-4CE0-9DAC-FC4DD26B5900}" srcOrd="0" destOrd="0" presId="urn:microsoft.com/office/officeart/2005/8/layout/hierarchy2#3"/>
    <dgm:cxn modelId="{BE4C5E5A-EB88-42CB-83E1-43FB484C0B62}" type="presOf" srcId="{0605F139-5EF0-48E7-A091-192233D2011D}" destId="{24E3F4AB-32FB-4CE0-9DAC-FC4DD26B5900}" srcOrd="0" destOrd="0" presId="urn:microsoft.com/office/officeart/2005/8/layout/hierarchy2#3"/>
    <dgm:cxn modelId="{E7BB228F-2DE7-4F8A-8077-1DDFEAAA0C9A}" type="presParOf" srcId="{2332AA2E-A989-4175-BB73-78EA4C3BDB65}" destId="{44F25638-8073-4DA7-9390-5AC06A304565}" srcOrd="1" destOrd="0" presId="urn:microsoft.com/office/officeart/2005/8/layout/hierarchy2#3"/>
    <dgm:cxn modelId="{27F83A95-E045-403E-9ED2-62247FD3CC7A}" type="presParOf" srcId="{44F25638-8073-4DA7-9390-5AC06A304565}" destId="{B47BD6C9-6D53-4A69-975F-9CF96E25F10F}" srcOrd="0" destOrd="1" presId="urn:microsoft.com/office/officeart/2005/8/layout/hierarchy2#3"/>
    <dgm:cxn modelId="{E97A8E86-6421-4950-A784-6F9985EFFD83}" type="presOf" srcId="{AC2BFF99-DAE2-494A-88AB-85D75BC6D2EE}" destId="{B47BD6C9-6D53-4A69-975F-9CF96E25F10F}" srcOrd="0" destOrd="0" presId="urn:microsoft.com/office/officeart/2005/8/layout/hierarchy2#3"/>
    <dgm:cxn modelId="{446ECFB3-9424-4E79-9CD1-7E7800D5BFCE}" type="presParOf" srcId="{B47BD6C9-6D53-4A69-975F-9CF96E25F10F}" destId="{C1833E64-0598-4ED8-B73B-4C820BB35531}" srcOrd="0" destOrd="0" presId="urn:microsoft.com/office/officeart/2005/8/layout/hierarchy2#3"/>
    <dgm:cxn modelId="{9F0776B2-4819-42F6-9A8F-0EE354D47BEA}" type="presOf" srcId="{AC2BFF99-DAE2-494A-88AB-85D75BC6D2EE}" destId="{C1833E64-0598-4ED8-B73B-4C820BB35531}" srcOrd="1" destOrd="0" presId="urn:microsoft.com/office/officeart/2005/8/layout/hierarchy2#3"/>
    <dgm:cxn modelId="{0E74CC1D-DDB4-40C9-8EA8-2EEDD44516D6}" type="presParOf" srcId="{44F25638-8073-4DA7-9390-5AC06A304565}" destId="{46F58ACF-5130-428E-B3EF-87D6FEC0C921}" srcOrd="1" destOrd="1" presId="urn:microsoft.com/office/officeart/2005/8/layout/hierarchy2#3"/>
    <dgm:cxn modelId="{920948D1-A203-450E-9B7F-ACB882FED02C}" type="presParOf" srcId="{46F58ACF-5130-428E-B3EF-87D6FEC0C921}" destId="{3C0D5057-54F2-42F8-ADAD-AA27A1CC1A1B}" srcOrd="0" destOrd="1" presId="urn:microsoft.com/office/officeart/2005/8/layout/hierarchy2#3"/>
    <dgm:cxn modelId="{29BCADEA-BE5D-419E-8E10-D018C0D3862B}" type="presOf" srcId="{4530EE7D-F557-4815-9ED2-EABC47F46978}" destId="{3C0D5057-54F2-42F8-ADAD-AA27A1CC1A1B}" srcOrd="0" destOrd="0" presId="urn:microsoft.com/office/officeart/2005/8/layout/hierarchy2#3"/>
    <dgm:cxn modelId="{C46B0F82-078B-4325-8AB5-4E035AAB6882}" type="presParOf" srcId="{46F58ACF-5130-428E-B3EF-87D6FEC0C921}" destId="{48673F39-879C-4946-8DC7-FD68F0552920}" srcOrd="1" destOrd="1" presId="urn:microsoft.com/office/officeart/2005/8/layout/hierarchy2#3"/>
    <dgm:cxn modelId="{AF6D6FAA-C6D6-45A4-91E9-ED3E6D49AC3F}" type="presParOf" srcId="{44F25638-8073-4DA7-9390-5AC06A304565}" destId="{2E81B90F-7494-41FF-808F-F7F82B993B40}" srcOrd="2" destOrd="1" presId="urn:microsoft.com/office/officeart/2005/8/layout/hierarchy2#3"/>
    <dgm:cxn modelId="{95ED9C7C-FFC1-4D78-97BB-851537DA9369}" type="presOf" srcId="{367D7799-1E5C-4947-8AD1-85D1E0D367AF}" destId="{2E81B90F-7494-41FF-808F-F7F82B993B40}" srcOrd="0" destOrd="0" presId="urn:microsoft.com/office/officeart/2005/8/layout/hierarchy2#3"/>
    <dgm:cxn modelId="{9E2CB08A-324D-4681-B36B-E83B95AC2383}" type="presParOf" srcId="{2E81B90F-7494-41FF-808F-F7F82B993B40}" destId="{0F4B7785-0023-487B-801C-9850969E1D34}" srcOrd="0" destOrd="2" presId="urn:microsoft.com/office/officeart/2005/8/layout/hierarchy2#3"/>
    <dgm:cxn modelId="{7A815B95-6F6A-4DC5-9162-E6B4D601F399}" type="presOf" srcId="{367D7799-1E5C-4947-8AD1-85D1E0D367AF}" destId="{0F4B7785-0023-487B-801C-9850969E1D34}" srcOrd="1" destOrd="0" presId="urn:microsoft.com/office/officeart/2005/8/layout/hierarchy2#3"/>
    <dgm:cxn modelId="{B3AAA6FE-76BD-45BA-87BA-3BBAE5E4DFAE}" type="presParOf" srcId="{44F25638-8073-4DA7-9390-5AC06A304565}" destId="{4925E953-147A-4210-9A9C-63730A307231}" srcOrd="3" destOrd="1" presId="urn:microsoft.com/office/officeart/2005/8/layout/hierarchy2#3"/>
    <dgm:cxn modelId="{F32019EF-2357-4124-82D1-D91D0EDF6293}" type="presParOf" srcId="{4925E953-147A-4210-9A9C-63730A307231}" destId="{3D382021-A429-4403-82FF-5A95DD3EBB20}" srcOrd="0" destOrd="3" presId="urn:microsoft.com/office/officeart/2005/8/layout/hierarchy2#3"/>
    <dgm:cxn modelId="{0CD347CA-7790-4DA2-82D7-C522B5718C92}" type="presOf" srcId="{4E4A1E17-A3EC-4A54-9171-277E11A0B287}" destId="{3D382021-A429-4403-82FF-5A95DD3EBB20}" srcOrd="0" destOrd="0" presId="urn:microsoft.com/office/officeart/2005/8/layout/hierarchy2#3"/>
    <dgm:cxn modelId="{E64BE2A6-1987-4B28-8B37-9F76EA4204F6}" type="presParOf" srcId="{4925E953-147A-4210-9A9C-63730A307231}" destId="{6D231649-1A42-47D5-A289-01058E6A05B6}" srcOrd="1" destOrd="3" presId="urn:microsoft.com/office/officeart/2005/8/layout/hierarchy2#3"/>
    <dgm:cxn modelId="{8BCF6103-5CEF-4C51-9632-143BBCB00878}" type="presParOf" srcId="{44F25638-8073-4DA7-9390-5AC06A304565}" destId="{7A3FA6EE-908F-47A0-BDF0-A1FB9DFA83D1}" srcOrd="4" destOrd="1" presId="urn:microsoft.com/office/officeart/2005/8/layout/hierarchy2#3"/>
    <dgm:cxn modelId="{5AD40F89-E536-4005-992B-CF17DF62D8DD}" type="presOf" srcId="{64268AB0-8135-454B-92D1-BAB327D76596}" destId="{7A3FA6EE-908F-47A0-BDF0-A1FB9DFA83D1}" srcOrd="0" destOrd="0" presId="urn:microsoft.com/office/officeart/2005/8/layout/hierarchy2#3"/>
    <dgm:cxn modelId="{220E752E-300D-418E-84C3-ABFFDABE0C04}" type="presParOf" srcId="{7A3FA6EE-908F-47A0-BDF0-A1FB9DFA83D1}" destId="{4BB7AE91-28BC-4B40-9149-26A901967BFB}" srcOrd="0" destOrd="4" presId="urn:microsoft.com/office/officeart/2005/8/layout/hierarchy2#3"/>
    <dgm:cxn modelId="{D7B19A7C-CAF5-4D92-9519-5FA2847EBEDB}" type="presOf" srcId="{64268AB0-8135-454B-92D1-BAB327D76596}" destId="{4BB7AE91-28BC-4B40-9149-26A901967BFB}" srcOrd="1" destOrd="0" presId="urn:microsoft.com/office/officeart/2005/8/layout/hierarchy2#3"/>
    <dgm:cxn modelId="{57584052-43D4-429A-99C6-1B1378B68A7F}" type="presParOf" srcId="{44F25638-8073-4DA7-9390-5AC06A304565}" destId="{60020D5A-B680-4318-916B-A73BF15B30DA}" srcOrd="5" destOrd="1" presId="urn:microsoft.com/office/officeart/2005/8/layout/hierarchy2#3"/>
    <dgm:cxn modelId="{AAF793A5-97B5-4503-A06E-65E308C2299D}" type="presParOf" srcId="{60020D5A-B680-4318-916B-A73BF15B30DA}" destId="{3902C5D6-1FFD-48AF-B978-5ACD6E9C4BC5}" srcOrd="0" destOrd="5" presId="urn:microsoft.com/office/officeart/2005/8/layout/hierarchy2#3"/>
    <dgm:cxn modelId="{9D55E0CC-0F3B-4D54-A08F-D9EC97ADF5F4}" type="presOf" srcId="{325F2479-5E00-4E6A-B8D3-0846E8C5B7F9}" destId="{3902C5D6-1FFD-48AF-B978-5ACD6E9C4BC5}" srcOrd="0" destOrd="0" presId="urn:microsoft.com/office/officeart/2005/8/layout/hierarchy2#3"/>
    <dgm:cxn modelId="{9DDBB7CA-75B7-4DC6-8F29-F3BB2BB63ACE}" type="presParOf" srcId="{60020D5A-B680-4318-916B-A73BF15B30DA}" destId="{40F12176-9A30-429F-8F3A-C709EDFEB7A2}" srcOrd="1" destOrd="5" presId="urn:microsoft.com/office/officeart/2005/8/layout/hierarchy2#3"/>
    <dgm:cxn modelId="{9B902B7F-72BC-4DD7-8DD4-B34615A461AA}" type="presParOf" srcId="{44F25638-8073-4DA7-9390-5AC06A304565}" destId="{78AD86CD-2200-40BC-B4DC-20C6B3422109}" srcOrd="6" destOrd="1" presId="urn:microsoft.com/office/officeart/2005/8/layout/hierarchy2#3"/>
    <dgm:cxn modelId="{712144ED-E8E0-45C7-8546-7B095E53E0E4}" type="presOf" srcId="{16EA07F7-462B-4C54-ADCE-CB676F691379}" destId="{78AD86CD-2200-40BC-B4DC-20C6B3422109}" srcOrd="0" destOrd="0" presId="urn:microsoft.com/office/officeart/2005/8/layout/hierarchy2#3"/>
    <dgm:cxn modelId="{6181A25C-DCED-4FB2-81B7-D5015B18A759}" type="presParOf" srcId="{78AD86CD-2200-40BC-B4DC-20C6B3422109}" destId="{752C4E2C-FAE8-452D-A60D-CA068D359217}" srcOrd="0" destOrd="6" presId="urn:microsoft.com/office/officeart/2005/8/layout/hierarchy2#3"/>
    <dgm:cxn modelId="{6CD3A2E1-1BB6-4A3B-8509-E4BF393AA02B}" type="presOf" srcId="{16EA07F7-462B-4C54-ADCE-CB676F691379}" destId="{752C4E2C-FAE8-452D-A60D-CA068D359217}" srcOrd="1" destOrd="0" presId="urn:microsoft.com/office/officeart/2005/8/layout/hierarchy2#3"/>
    <dgm:cxn modelId="{BF92FFD4-646C-4DE0-9285-4CEF40D9491C}" type="presParOf" srcId="{44F25638-8073-4DA7-9390-5AC06A304565}" destId="{FF953E87-01D3-4DAB-94F4-1677CAB16CCD}" srcOrd="7" destOrd="1" presId="urn:microsoft.com/office/officeart/2005/8/layout/hierarchy2#3"/>
    <dgm:cxn modelId="{7A4F237E-7988-41AC-B8D0-530226EBB315}" type="presParOf" srcId="{FF953E87-01D3-4DAB-94F4-1677CAB16CCD}" destId="{C765F8AC-6BEA-42BA-AD97-D1864041CEE1}" srcOrd="0" destOrd="7" presId="urn:microsoft.com/office/officeart/2005/8/layout/hierarchy2#3"/>
    <dgm:cxn modelId="{94CEEB12-5784-4480-9121-BB5DD712C6EE}" type="presOf" srcId="{978A49EC-A074-4C4B-8CB4-63B200162C6D}" destId="{C765F8AC-6BEA-42BA-AD97-D1864041CEE1}" srcOrd="0" destOrd="0" presId="urn:microsoft.com/office/officeart/2005/8/layout/hierarchy2#3"/>
    <dgm:cxn modelId="{67168A65-0E5C-4859-933D-82C6368B2A2F}" type="presParOf" srcId="{FF953E87-01D3-4DAB-94F4-1677CAB16CCD}" destId="{639F09A7-6F6C-472A-A5A2-16157FBFE77E}" srcOrd="1" destOrd="7" presId="urn:microsoft.com/office/officeart/2005/8/layout/hierarchy2#3"/>
    <dgm:cxn modelId="{7D9B9F2C-5BFC-42FA-8730-66962B33E626}" type="presParOf" srcId="{44F25638-8073-4DA7-9390-5AC06A304565}" destId="{F8CB4FEA-0C67-4B00-A812-557BEB39F228}" srcOrd="8" destOrd="1" presId="urn:microsoft.com/office/officeart/2005/8/layout/hierarchy2#3"/>
    <dgm:cxn modelId="{8C633A0F-BACE-4B7C-B37E-D092F10F94C1}" type="presOf" srcId="{46D8CB19-F782-40EE-B7F1-C237459239F8}" destId="{F8CB4FEA-0C67-4B00-A812-557BEB39F228}" srcOrd="0" destOrd="0" presId="urn:microsoft.com/office/officeart/2005/8/layout/hierarchy2#3"/>
    <dgm:cxn modelId="{E9905A21-351F-43B3-9692-E933037060E2}" type="presParOf" srcId="{F8CB4FEA-0C67-4B00-A812-557BEB39F228}" destId="{6AC6BBE0-6E1B-4AE3-BD11-6826A3533E25}" srcOrd="0" destOrd="8" presId="urn:microsoft.com/office/officeart/2005/8/layout/hierarchy2#3"/>
    <dgm:cxn modelId="{57AD7AB9-4D52-4E60-A072-87E5978E4B2B}" type="presOf" srcId="{46D8CB19-F782-40EE-B7F1-C237459239F8}" destId="{6AC6BBE0-6E1B-4AE3-BD11-6826A3533E25}" srcOrd="1" destOrd="0" presId="urn:microsoft.com/office/officeart/2005/8/layout/hierarchy2#3"/>
    <dgm:cxn modelId="{17D7470F-7D6A-4C62-9EF6-CB8F73A4433C}" type="presParOf" srcId="{44F25638-8073-4DA7-9390-5AC06A304565}" destId="{54377D84-BD7A-45DC-9FB3-EC92CBD94BA8}" srcOrd="9" destOrd="1" presId="urn:microsoft.com/office/officeart/2005/8/layout/hierarchy2#3"/>
    <dgm:cxn modelId="{BA5BD93C-BC08-42FD-AFD6-C7C20E0D13BA}" type="presParOf" srcId="{54377D84-BD7A-45DC-9FB3-EC92CBD94BA8}" destId="{7DDEEAF2-0832-4361-9F0D-D6F3BAB56FD3}" srcOrd="0" destOrd="9" presId="urn:microsoft.com/office/officeart/2005/8/layout/hierarchy2#3"/>
    <dgm:cxn modelId="{E5143817-2FBA-4705-B93E-2730B3D99016}" type="presOf" srcId="{CC61A9D5-AE55-462A-82C7-ACFB64221E6A}" destId="{7DDEEAF2-0832-4361-9F0D-D6F3BAB56FD3}" srcOrd="0" destOrd="0" presId="urn:microsoft.com/office/officeart/2005/8/layout/hierarchy2#3"/>
    <dgm:cxn modelId="{DA5472A9-16F2-4C5D-9E57-D7D7038DE597}" type="presParOf" srcId="{54377D84-BD7A-45DC-9FB3-EC92CBD94BA8}" destId="{FE5CDCB5-CA2F-4FA6-A7FF-F8E69C07E524}" srcOrd="1" destOrd="9" presId="urn:microsoft.com/office/officeart/2005/8/layout/hierarchy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19040" cy="6027420"/>
        <a:chOff x="0" y="0"/>
        <a:chExt cx="5019040" cy="6027420"/>
      </a:xfrm>
    </dsp:grpSpPr>
    <dsp:sp modelId="{24E3F4AB-32FB-4CE0-9DAC-FC4DD26B5900}">
      <dsp:nvSpPr>
        <dsp:cNvPr id="3" name="圆角矩形 2"/>
        <dsp:cNvSpPr/>
      </dsp:nvSpPr>
      <dsp:spPr bwMode="white">
        <a:xfrm>
          <a:off x="0" y="2486602"/>
          <a:ext cx="1273578" cy="1054216"/>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b="1" dirty="0"/>
            <a:t>2026.1</a:t>
          </a:r>
          <a:endParaRPr lang="en-US" altLang="zh-CN" b="1" dirty="0"/>
        </a:p>
        <a:p>
          <a:pPr lvl="0">
            <a:lnSpc>
              <a:spcPct val="100000"/>
            </a:lnSpc>
            <a:spcBef>
              <a:spcPct val="0"/>
            </a:spcBef>
            <a:spcAft>
              <a:spcPct val="35000"/>
            </a:spcAft>
          </a:pPr>
          <a:r>
            <a:rPr lang="en-US" altLang="zh-CN" b="1" dirty="0"/>
            <a:t>D</a:t>
          </a:r>
          <a:r>
            <a:rPr lang="zh-CN" altLang="en-US" b="1" dirty="0"/>
            <a:t>篇</a:t>
          </a:r>
          <a:endParaRPr lang="zh-CN" altLang="en-US" b="1" dirty="0"/>
        </a:p>
      </dsp:txBody>
      <dsp:txXfrm>
        <a:off x="0" y="2486602"/>
        <a:ext cx="1273578" cy="1054216"/>
      </dsp:txXfrm>
    </dsp:sp>
    <dsp:sp modelId="{B47BD6C9-6D53-4A69-975F-9CF96E25F10F}">
      <dsp:nvSpPr>
        <dsp:cNvPr id="4" name="任意多边形 3"/>
        <dsp:cNvSpPr/>
      </dsp:nvSpPr>
      <dsp:spPr bwMode="white">
        <a:xfrm>
          <a:off x="687696" y="2089166"/>
          <a:ext cx="1995591" cy="31483"/>
        </a:xfrm>
        <a:custGeom>
          <a:avLst/>
          <a:gdLst/>
          <a:ahLst/>
          <a:cxnLst/>
          <a:pathLst>
            <a:path w="3143" h="50">
              <a:moveTo>
                <a:pt x="923" y="1456"/>
              </a:moveTo>
              <a:lnTo>
                <a:pt x="2220" y="-1406"/>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687696" y="2089166"/>
        <a:ext cx="1995591" cy="31483"/>
      </dsp:txXfrm>
    </dsp:sp>
    <dsp:sp modelId="{3C0D5057-54F2-42F8-ADAD-AA27A1CC1A1B}">
      <dsp:nvSpPr>
        <dsp:cNvPr id="5" name="圆角矩形 4"/>
        <dsp:cNvSpPr/>
      </dsp:nvSpPr>
      <dsp:spPr bwMode="white">
        <a:xfrm>
          <a:off x="2097406" y="890318"/>
          <a:ext cx="2788866" cy="611572"/>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b="1" dirty="0" smtClean="0"/>
            <a:t>Para.1 </a:t>
          </a:r>
          <a:endParaRPr lang="en-US" altLang="zh-CN" b="1" dirty="0"/>
        </a:p>
      </dsp:txBody>
      <dsp:txXfrm>
        <a:off x="2097406" y="890318"/>
        <a:ext cx="2788866" cy="611572"/>
      </dsp:txXfrm>
    </dsp:sp>
    <dsp:sp modelId="{2E81B90F-7494-41FF-808F-F7F82B993B40}">
      <dsp:nvSpPr>
        <dsp:cNvPr id="6" name="任意多边形 5"/>
        <dsp:cNvSpPr/>
      </dsp:nvSpPr>
      <dsp:spPr bwMode="white">
        <a:xfrm>
          <a:off x="1046968" y="2505557"/>
          <a:ext cx="1296593" cy="31483"/>
        </a:xfrm>
        <a:custGeom>
          <a:avLst/>
          <a:gdLst/>
          <a:ahLst/>
          <a:cxnLst/>
          <a:pathLst>
            <a:path w="2042" h="50">
              <a:moveTo>
                <a:pt x="357" y="800"/>
              </a:moveTo>
              <a:lnTo>
                <a:pt x="1685" y="-751"/>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46968" y="2505557"/>
        <a:ext cx="1296593" cy="31483"/>
      </dsp:txXfrm>
    </dsp:sp>
    <dsp:sp modelId="{3D382021-A429-4403-82FF-5A95DD3EBB20}">
      <dsp:nvSpPr>
        <dsp:cNvPr id="7" name="圆角矩形 6"/>
        <dsp:cNvSpPr/>
      </dsp:nvSpPr>
      <dsp:spPr bwMode="white">
        <a:xfrm>
          <a:off x="2116951" y="1709750"/>
          <a:ext cx="2902089" cy="638275"/>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b="1" dirty="0" smtClean="0"/>
            <a:t>Para.</a:t>
          </a:r>
          <a:r>
            <a:rPr lang="en-US" altLang="zh-CN" b="1" dirty="0" smtClean="0">
              <a:latin typeface="Times New Roman" panose="02020603050405020304" charset="0"/>
              <a:cs typeface="Times New Roman" panose="02020603050405020304" charset="0"/>
            </a:rPr>
            <a:t>2</a:t>
          </a:r>
          <a:endParaRPr lang="en-US" altLang="zh-CN" b="1" dirty="0">
            <a:latin typeface="Times New Roman" panose="02020603050405020304" charset="0"/>
            <a:cs typeface="Times New Roman" panose="02020603050405020304" charset="0"/>
          </a:endParaRPr>
        </a:p>
      </dsp:txBody>
      <dsp:txXfrm>
        <a:off x="2116951" y="1709750"/>
        <a:ext cx="2902089" cy="638275"/>
      </dsp:txXfrm>
    </dsp:sp>
    <dsp:sp modelId="{7A3FA6EE-908F-47A0-BDF0-A1FB9DFA83D1}">
      <dsp:nvSpPr>
        <dsp:cNvPr id="8" name="任意多边形 7"/>
        <dsp:cNvSpPr/>
      </dsp:nvSpPr>
      <dsp:spPr bwMode="white">
        <a:xfrm>
          <a:off x="1272581" y="2968962"/>
          <a:ext cx="845366" cy="31483"/>
        </a:xfrm>
        <a:custGeom>
          <a:avLst/>
          <a:gdLst/>
          <a:ahLst/>
          <a:cxnLst/>
          <a:pathLst>
            <a:path w="1331" h="50">
              <a:moveTo>
                <a:pt x="2" y="70"/>
              </a:moveTo>
              <a:lnTo>
                <a:pt x="1330" y="-21"/>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272581" y="2968962"/>
        <a:ext cx="845366" cy="31483"/>
      </dsp:txXfrm>
    </dsp:sp>
    <dsp:sp modelId="{3902C5D6-1FFD-48AF-B978-5ACD6E9C4BC5}">
      <dsp:nvSpPr>
        <dsp:cNvPr id="9" name="圆角矩形 8"/>
        <dsp:cNvSpPr/>
      </dsp:nvSpPr>
      <dsp:spPr bwMode="white">
        <a:xfrm>
          <a:off x="2116951" y="2591960"/>
          <a:ext cx="2848809" cy="727473"/>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b="1" dirty="0" smtClean="0"/>
            <a:t>Para.3</a:t>
          </a:r>
          <a:endParaRPr lang="en-US" b="1" dirty="0"/>
        </a:p>
      </dsp:txBody>
      <dsp:txXfrm>
        <a:off x="2116951" y="2591960"/>
        <a:ext cx="2848809" cy="727473"/>
      </dsp:txXfrm>
    </dsp:sp>
    <dsp:sp modelId="{78AD86CD-2200-40BC-B4DC-20C6B3422109}">
      <dsp:nvSpPr>
        <dsp:cNvPr id="10" name="任意多边形 9"/>
        <dsp:cNvSpPr/>
      </dsp:nvSpPr>
      <dsp:spPr bwMode="white">
        <a:xfrm>
          <a:off x="1115295" y="3395545"/>
          <a:ext cx="1156923" cy="31483"/>
        </a:xfrm>
        <a:custGeom>
          <a:avLst/>
          <a:gdLst/>
          <a:ahLst/>
          <a:cxnLst/>
          <a:pathLst>
            <a:path w="1822" h="50">
              <a:moveTo>
                <a:pt x="249" y="-601"/>
              </a:moveTo>
              <a:lnTo>
                <a:pt x="1573" y="651"/>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115295" y="3395545"/>
        <a:ext cx="1156923" cy="31483"/>
      </dsp:txXfrm>
    </dsp:sp>
    <dsp:sp modelId="{C765F8AC-6BEA-42BA-AD97-D1864041CEE1}">
      <dsp:nvSpPr>
        <dsp:cNvPr id="11" name="圆角矩形 10"/>
        <dsp:cNvSpPr/>
      </dsp:nvSpPr>
      <dsp:spPr bwMode="white">
        <a:xfrm>
          <a:off x="2113936" y="3468583"/>
          <a:ext cx="2775288" cy="680560"/>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b="1" dirty="0" smtClean="0"/>
            <a:t>Para.4</a:t>
          </a:r>
          <a:endParaRPr lang="en-US" b="1" dirty="0"/>
        </a:p>
      </dsp:txBody>
      <dsp:txXfrm>
        <a:off x="2113936" y="3468583"/>
        <a:ext cx="2775288" cy="680560"/>
      </dsp:txXfrm>
    </dsp:sp>
    <dsp:sp modelId="{F8CB4FEA-0C67-4B00-A812-557BEB39F228}">
      <dsp:nvSpPr>
        <dsp:cNvPr id="12" name="任意多边形 11"/>
        <dsp:cNvSpPr/>
      </dsp:nvSpPr>
      <dsp:spPr bwMode="white">
        <a:xfrm>
          <a:off x="770876" y="3820571"/>
          <a:ext cx="1848777" cy="31483"/>
        </a:xfrm>
        <a:custGeom>
          <a:avLst/>
          <a:gdLst/>
          <a:ahLst/>
          <a:cxnLst/>
          <a:pathLst>
            <a:path w="2911" h="50">
              <a:moveTo>
                <a:pt x="792" y="-1271"/>
              </a:moveTo>
              <a:lnTo>
                <a:pt x="2120" y="1320"/>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770876" y="3820571"/>
        <a:ext cx="1848777" cy="31483"/>
      </dsp:txXfrm>
    </dsp:sp>
    <dsp:sp modelId="{7DDEEAF2-0832-4361-9F0D-D6F3BAB56FD3}">
      <dsp:nvSpPr>
        <dsp:cNvPr id="13" name="圆角矩形 12"/>
        <dsp:cNvSpPr/>
      </dsp:nvSpPr>
      <dsp:spPr bwMode="white">
        <a:xfrm>
          <a:off x="2116951" y="4316258"/>
          <a:ext cx="2743430" cy="685314"/>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b="1" dirty="0" smtClean="0"/>
            <a:t>Para.5</a:t>
          </a:r>
          <a:endParaRPr lang="zh-CN" altLang="en-US" b="1" dirty="0"/>
        </a:p>
      </dsp:txBody>
      <dsp:txXfrm>
        <a:off x="2116951" y="4316258"/>
        <a:ext cx="2743430" cy="685314"/>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19040" cy="6027420"/>
        <a:chOff x="0" y="0"/>
        <a:chExt cx="5019040" cy="6027420"/>
      </a:xfrm>
    </dsp:grpSpPr>
    <dsp:sp modelId="{24E3F4AB-32FB-4CE0-9DAC-FC4DD26B5900}">
      <dsp:nvSpPr>
        <dsp:cNvPr id="3" name="圆角矩形 2"/>
        <dsp:cNvSpPr/>
      </dsp:nvSpPr>
      <dsp:spPr bwMode="white">
        <a:xfrm>
          <a:off x="0" y="2456440"/>
          <a:ext cx="1114718" cy="1114540"/>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5875" tIns="15875" rIns="15875" bIns="15875"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en-US" altLang="zh-CN" b="1" dirty="0"/>
            <a:t>2025.1</a:t>
          </a:r>
          <a:endParaRPr lang="en-US" altLang="zh-CN" b="1" dirty="0"/>
        </a:p>
        <a:p>
          <a:pPr lvl="0">
            <a:lnSpc>
              <a:spcPct val="100000"/>
            </a:lnSpc>
            <a:spcBef>
              <a:spcPct val="0"/>
            </a:spcBef>
            <a:spcAft>
              <a:spcPct val="35000"/>
            </a:spcAft>
          </a:pPr>
          <a:r>
            <a:rPr lang="en-US" altLang="zh-CN" b="1" dirty="0"/>
            <a:t>D</a:t>
          </a:r>
          <a:r>
            <a:rPr lang="zh-CN" altLang="en-US" b="1" dirty="0"/>
            <a:t>篇</a:t>
          </a:r>
          <a:endParaRPr lang="zh-CN" altLang="en-US" b="1" dirty="0"/>
        </a:p>
      </dsp:txBody>
      <dsp:txXfrm>
        <a:off x="0" y="2456440"/>
        <a:ext cx="1114718" cy="1114540"/>
      </dsp:txXfrm>
    </dsp:sp>
    <dsp:sp modelId="{B47BD6C9-6D53-4A69-975F-9CF96E25F10F}">
      <dsp:nvSpPr>
        <dsp:cNvPr id="4" name="任意多边形 3"/>
        <dsp:cNvSpPr/>
      </dsp:nvSpPr>
      <dsp:spPr bwMode="white">
        <a:xfrm>
          <a:off x="495312" y="2036262"/>
          <a:ext cx="2109781" cy="33284"/>
        </a:xfrm>
        <a:custGeom>
          <a:avLst/>
          <a:gdLst/>
          <a:ahLst/>
          <a:cxnLst/>
          <a:pathLst>
            <a:path w="3322" h="52">
              <a:moveTo>
                <a:pt x="975" y="1539"/>
              </a:moveTo>
              <a:lnTo>
                <a:pt x="2347" y="-1487"/>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495312" y="2036262"/>
        <a:ext cx="2109781" cy="33284"/>
      </dsp:txXfrm>
    </dsp:sp>
    <dsp:sp modelId="{3C0D5057-54F2-42F8-ADAD-AA27A1CC1A1B}">
      <dsp:nvSpPr>
        <dsp:cNvPr id="5" name="圆角矩形 4"/>
        <dsp:cNvSpPr/>
      </dsp:nvSpPr>
      <dsp:spPr bwMode="white">
        <a:xfrm>
          <a:off x="1985686" y="768815"/>
          <a:ext cx="2948448" cy="646567"/>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5875" tIns="15875" rIns="15875" bIns="15875"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en-US" altLang="zh-CN" b="1" dirty="0" smtClean="0"/>
            <a:t>Para.1 </a:t>
          </a:r>
          <a:endParaRPr lang="en-US" altLang="zh-CN" b="1" dirty="0"/>
        </a:p>
      </dsp:txBody>
      <dsp:txXfrm>
        <a:off x="1985686" y="768815"/>
        <a:ext cx="2948448" cy="646567"/>
      </dsp:txXfrm>
    </dsp:sp>
    <dsp:sp modelId="{2E81B90F-7494-41FF-808F-F7F82B993B40}">
      <dsp:nvSpPr>
        <dsp:cNvPr id="6" name="任意多边形 5"/>
        <dsp:cNvSpPr/>
      </dsp:nvSpPr>
      <dsp:spPr bwMode="white">
        <a:xfrm>
          <a:off x="913663" y="2528357"/>
          <a:ext cx="1293742" cy="33284"/>
        </a:xfrm>
        <a:custGeom>
          <a:avLst/>
          <a:gdLst/>
          <a:ahLst/>
          <a:cxnLst/>
          <a:pathLst>
            <a:path w="2037" h="52">
              <a:moveTo>
                <a:pt x="317" y="764"/>
              </a:moveTo>
              <a:lnTo>
                <a:pt x="1721" y="-712"/>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913663" y="2528357"/>
        <a:ext cx="1293742" cy="33284"/>
      </dsp:txXfrm>
    </dsp:sp>
    <dsp:sp modelId="{3D382021-A429-4403-82FF-5A95DD3EBB20}">
      <dsp:nvSpPr>
        <dsp:cNvPr id="7" name="圆角矩形 6"/>
        <dsp:cNvSpPr/>
      </dsp:nvSpPr>
      <dsp:spPr bwMode="white">
        <a:xfrm>
          <a:off x="2006350" y="1738888"/>
          <a:ext cx="3012690" cy="674798"/>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5875" tIns="15875" rIns="15875" bIns="15875"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en-US" altLang="zh-CN" b="1" dirty="0" smtClean="0"/>
            <a:t>Para.2</a:t>
          </a:r>
          <a:endParaRPr lang="en-US" altLang="zh-CN" b="1" dirty="0"/>
        </a:p>
      </dsp:txBody>
      <dsp:txXfrm>
        <a:off x="2006350" y="1738888"/>
        <a:ext cx="3012690" cy="674798"/>
      </dsp:txXfrm>
    </dsp:sp>
    <dsp:sp modelId="{7A3FA6EE-908F-47A0-BDF0-A1FB9DFA83D1}">
      <dsp:nvSpPr>
        <dsp:cNvPr id="8" name="任意多边形 7"/>
        <dsp:cNvSpPr/>
      </dsp:nvSpPr>
      <dsp:spPr bwMode="white">
        <a:xfrm>
          <a:off x="1113665" y="2966401"/>
          <a:ext cx="893739" cy="33284"/>
        </a:xfrm>
        <a:custGeom>
          <a:avLst/>
          <a:gdLst/>
          <a:ahLst/>
          <a:cxnLst/>
          <a:pathLst>
            <a:path w="1407" h="52">
              <a:moveTo>
                <a:pt x="2" y="75"/>
              </a:moveTo>
              <a:lnTo>
                <a:pt x="1406" y="-22"/>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113665" y="2966401"/>
        <a:ext cx="893739" cy="33284"/>
      </dsp:txXfrm>
    </dsp:sp>
    <dsp:sp modelId="{3902C5D6-1FFD-48AF-B978-5ACD6E9C4BC5}">
      <dsp:nvSpPr>
        <dsp:cNvPr id="9" name="圆角矩形 8"/>
        <dsp:cNvSpPr/>
      </dsp:nvSpPr>
      <dsp:spPr bwMode="white">
        <a:xfrm>
          <a:off x="2006350" y="2567827"/>
          <a:ext cx="2941337" cy="769099"/>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5875" tIns="15875" rIns="15875" bIns="15875"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en-US" altLang="zh-CN" b="1" dirty="0" smtClean="0"/>
            <a:t>Para.3</a:t>
          </a:r>
          <a:endParaRPr lang="en-US" b="1" dirty="0"/>
        </a:p>
      </dsp:txBody>
      <dsp:txXfrm>
        <a:off x="2006350" y="2567827"/>
        <a:ext cx="2941337" cy="769099"/>
      </dsp:txXfrm>
    </dsp:sp>
    <dsp:sp modelId="{78AD86CD-2200-40BC-B4DC-20C6B3422109}">
      <dsp:nvSpPr>
        <dsp:cNvPr id="10" name="任意多边形 9"/>
        <dsp:cNvSpPr/>
      </dsp:nvSpPr>
      <dsp:spPr bwMode="white">
        <a:xfrm>
          <a:off x="947379" y="3417394"/>
          <a:ext cx="1223123" cy="33284"/>
        </a:xfrm>
        <a:custGeom>
          <a:avLst/>
          <a:gdLst/>
          <a:ahLst/>
          <a:cxnLst/>
          <a:pathLst>
            <a:path w="1926" h="52">
              <a:moveTo>
                <a:pt x="264" y="-636"/>
              </a:moveTo>
              <a:lnTo>
                <a:pt x="1663" y="688"/>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947379" y="3417394"/>
        <a:ext cx="1223123" cy="33284"/>
      </dsp:txXfrm>
    </dsp:sp>
    <dsp:sp modelId="{C765F8AC-6BEA-42BA-AD97-D1864041CEE1}">
      <dsp:nvSpPr>
        <dsp:cNvPr id="11" name="圆角矩形 10"/>
        <dsp:cNvSpPr/>
      </dsp:nvSpPr>
      <dsp:spPr bwMode="white">
        <a:xfrm>
          <a:off x="2003162" y="3494612"/>
          <a:ext cx="2934093" cy="719502"/>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5875" tIns="15875" rIns="15875" bIns="15875"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en-US" altLang="zh-CN" b="1" dirty="0" smtClean="0"/>
            <a:t>Para.4</a:t>
          </a:r>
          <a:endParaRPr lang="en-US" b="1" dirty="0"/>
        </a:p>
      </dsp:txBody>
      <dsp:txXfrm>
        <a:off x="2003162" y="3494612"/>
        <a:ext cx="2934093" cy="719502"/>
      </dsp:txXfrm>
    </dsp:sp>
    <dsp:sp modelId="{F8CB4FEA-0C67-4B00-A812-557BEB39F228}">
      <dsp:nvSpPr>
        <dsp:cNvPr id="12" name="任意多边形 11"/>
        <dsp:cNvSpPr/>
      </dsp:nvSpPr>
      <dsp:spPr bwMode="white">
        <a:xfrm>
          <a:off x="583251" y="3866741"/>
          <a:ext cx="1954566" cy="33284"/>
        </a:xfrm>
        <a:custGeom>
          <a:avLst/>
          <a:gdLst/>
          <a:ahLst/>
          <a:cxnLst/>
          <a:pathLst>
            <a:path w="3078" h="52">
              <a:moveTo>
                <a:pt x="837" y="-1343"/>
              </a:moveTo>
              <a:lnTo>
                <a:pt x="2241" y="1396"/>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583251" y="3866741"/>
        <a:ext cx="1954566" cy="33284"/>
      </dsp:txXfrm>
    </dsp:sp>
    <dsp:sp modelId="{7DDEEAF2-0832-4361-9F0D-D6F3BAB56FD3}">
      <dsp:nvSpPr>
        <dsp:cNvPr id="13" name="圆角矩形 12"/>
        <dsp:cNvSpPr/>
      </dsp:nvSpPr>
      <dsp:spPr bwMode="white">
        <a:xfrm>
          <a:off x="2006350" y="4390791"/>
          <a:ext cx="2900411" cy="724529"/>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lIns="15875" tIns="15875" rIns="15875" bIns="15875"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en-US" altLang="zh-CN" b="1" dirty="0" smtClean="0"/>
            <a:t>Para.5</a:t>
          </a:r>
          <a:endParaRPr lang="zh-CN" altLang="en-US" b="1" dirty="0"/>
        </a:p>
      </dsp:txBody>
      <dsp:txXfrm>
        <a:off x="2006350" y="4390791"/>
        <a:ext cx="2900411" cy="724529"/>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019040" cy="6027420"/>
        <a:chOff x="0" y="0"/>
        <a:chExt cx="5019040" cy="6027420"/>
      </a:xfrm>
    </dsp:grpSpPr>
    <dsp:sp modelId="{24E3F4AB-32FB-4CE0-9DAC-FC4DD26B5900}">
      <dsp:nvSpPr>
        <dsp:cNvPr id="3" name="圆角矩形 2"/>
        <dsp:cNvSpPr/>
      </dsp:nvSpPr>
      <dsp:spPr bwMode="white">
        <a:xfrm>
          <a:off x="0" y="2519755"/>
          <a:ext cx="1558310" cy="987911"/>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b="1" dirty="0"/>
            <a:t>2024</a:t>
          </a:r>
          <a:r>
            <a:rPr lang="zh-CN" altLang="en-US" b="1" dirty="0"/>
            <a:t>全国</a:t>
          </a:r>
          <a:r>
            <a:rPr lang="en-US" altLang="zh-CN" b="1" dirty="0"/>
            <a:t>I</a:t>
          </a:r>
          <a:r>
            <a:rPr lang="zh-CN" altLang="en-US" b="1" dirty="0"/>
            <a:t>卷</a:t>
          </a:r>
          <a:r>
            <a:rPr lang="en-US" altLang="zh-CN" b="1" dirty="0"/>
            <a:t>C</a:t>
          </a:r>
          <a:r>
            <a:rPr lang="zh-CN" altLang="en-US" b="1" dirty="0"/>
            <a:t>篇</a:t>
          </a:r>
          <a:endParaRPr lang="zh-CN" altLang="en-US" b="1" dirty="0"/>
        </a:p>
      </dsp:txBody>
      <dsp:txXfrm>
        <a:off x="0" y="2519755"/>
        <a:ext cx="1558310" cy="987911"/>
      </dsp:txXfrm>
    </dsp:sp>
    <dsp:sp modelId="{B47BD6C9-6D53-4A69-975F-9CF96E25F10F}">
      <dsp:nvSpPr>
        <dsp:cNvPr id="4" name="任意多边形 3"/>
        <dsp:cNvSpPr/>
      </dsp:nvSpPr>
      <dsp:spPr bwMode="white">
        <a:xfrm>
          <a:off x="1009278" y="2147316"/>
          <a:ext cx="1870077" cy="29502"/>
        </a:xfrm>
        <a:custGeom>
          <a:avLst/>
          <a:gdLst/>
          <a:ahLst/>
          <a:cxnLst/>
          <a:pathLst>
            <a:path w="2945" h="46">
              <a:moveTo>
                <a:pt x="865" y="1364"/>
              </a:moveTo>
              <a:lnTo>
                <a:pt x="2080" y="-1318"/>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09278" y="2147316"/>
        <a:ext cx="1870077" cy="29502"/>
      </dsp:txXfrm>
    </dsp:sp>
    <dsp:sp modelId="{3C0D5057-54F2-42F8-ADAD-AA27A1CC1A1B}">
      <dsp:nvSpPr>
        <dsp:cNvPr id="5" name="圆角矩形 4"/>
        <dsp:cNvSpPr/>
      </dsp:nvSpPr>
      <dsp:spPr bwMode="white">
        <a:xfrm>
          <a:off x="2330323" y="1023870"/>
          <a:ext cx="2613458" cy="573107"/>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b="1" dirty="0" smtClean="0"/>
            <a:t>Para.1 </a:t>
          </a:r>
          <a:endParaRPr lang="en-US" altLang="zh-CN" b="1" dirty="0"/>
        </a:p>
      </dsp:txBody>
      <dsp:txXfrm>
        <a:off x="2330323" y="1023870"/>
        <a:ext cx="2613458" cy="573107"/>
      </dsp:txXfrm>
    </dsp:sp>
    <dsp:sp modelId="{2E81B90F-7494-41FF-808F-F7F82B993B40}">
      <dsp:nvSpPr>
        <dsp:cNvPr id="6" name="任意多边形 5"/>
        <dsp:cNvSpPr/>
      </dsp:nvSpPr>
      <dsp:spPr bwMode="white">
        <a:xfrm>
          <a:off x="1380098" y="2583500"/>
          <a:ext cx="1146753" cy="29502"/>
        </a:xfrm>
        <a:custGeom>
          <a:avLst/>
          <a:gdLst/>
          <a:ahLst/>
          <a:cxnLst/>
          <a:pathLst>
            <a:path w="1806" h="46">
              <a:moveTo>
                <a:pt x="281" y="677"/>
              </a:moveTo>
              <a:lnTo>
                <a:pt x="1525" y="-631"/>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380098" y="2583500"/>
        <a:ext cx="1146753" cy="29502"/>
      </dsp:txXfrm>
    </dsp:sp>
    <dsp:sp modelId="{3D382021-A429-4403-82FF-5A95DD3EBB20}">
      <dsp:nvSpPr>
        <dsp:cNvPr id="7" name="圆角矩形 6"/>
        <dsp:cNvSpPr/>
      </dsp:nvSpPr>
      <dsp:spPr bwMode="white">
        <a:xfrm>
          <a:off x="2348639" y="1883728"/>
          <a:ext cx="2670401" cy="598130"/>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b="1" dirty="0" smtClean="0"/>
            <a:t>Para.2</a:t>
          </a:r>
          <a:endParaRPr lang="en-US" altLang="zh-CN" b="1" dirty="0"/>
        </a:p>
      </dsp:txBody>
      <dsp:txXfrm>
        <a:off x="2348639" y="1883728"/>
        <a:ext cx="2670401" cy="598130"/>
      </dsp:txXfrm>
    </dsp:sp>
    <dsp:sp modelId="{7A3FA6EE-908F-47A0-BDF0-A1FB9DFA83D1}">
      <dsp:nvSpPr>
        <dsp:cNvPr id="8" name="任意多边形 7"/>
        <dsp:cNvSpPr/>
      </dsp:nvSpPr>
      <dsp:spPr bwMode="white">
        <a:xfrm>
          <a:off x="1557377" y="2971776"/>
          <a:ext cx="792196" cy="29502"/>
        </a:xfrm>
        <a:custGeom>
          <a:avLst/>
          <a:gdLst/>
          <a:ahLst/>
          <a:cxnLst/>
          <a:pathLst>
            <a:path w="1248" h="46">
              <a:moveTo>
                <a:pt x="1" y="66"/>
              </a:moveTo>
              <a:lnTo>
                <a:pt x="1246" y="-20"/>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557377" y="2971776"/>
        <a:ext cx="792196" cy="29502"/>
      </dsp:txXfrm>
    </dsp:sp>
    <dsp:sp modelId="{3902C5D6-1FFD-48AF-B978-5ACD6E9C4BC5}">
      <dsp:nvSpPr>
        <dsp:cNvPr id="9" name="圆角矩形 8"/>
        <dsp:cNvSpPr/>
      </dsp:nvSpPr>
      <dsp:spPr bwMode="white">
        <a:xfrm>
          <a:off x="2348639" y="2618487"/>
          <a:ext cx="2607155" cy="681718"/>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b="1" dirty="0" smtClean="0"/>
            <a:t>Para.3</a:t>
          </a:r>
          <a:endParaRPr lang="en-US" b="1" dirty="0"/>
        </a:p>
      </dsp:txBody>
      <dsp:txXfrm>
        <a:off x="2348639" y="2618487"/>
        <a:ext cx="2607155" cy="681718"/>
      </dsp:txXfrm>
    </dsp:sp>
    <dsp:sp modelId="{78AD86CD-2200-40BC-B4DC-20C6B3422109}">
      <dsp:nvSpPr>
        <dsp:cNvPr id="10" name="任意多边形 9"/>
        <dsp:cNvSpPr/>
      </dsp:nvSpPr>
      <dsp:spPr bwMode="white">
        <a:xfrm>
          <a:off x="1409983" y="3371529"/>
          <a:ext cx="1084157" cy="29502"/>
        </a:xfrm>
        <a:custGeom>
          <a:avLst/>
          <a:gdLst/>
          <a:ahLst/>
          <a:cxnLst/>
          <a:pathLst>
            <a:path w="1707" h="46">
              <a:moveTo>
                <a:pt x="234" y="-563"/>
              </a:moveTo>
              <a:lnTo>
                <a:pt x="1474" y="610"/>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409983" y="3371529"/>
        <a:ext cx="1084157" cy="29502"/>
      </dsp:txXfrm>
    </dsp:sp>
    <dsp:sp modelId="{C765F8AC-6BEA-42BA-AD97-D1864041CEE1}">
      <dsp:nvSpPr>
        <dsp:cNvPr id="11" name="圆角矩形 10"/>
        <dsp:cNvSpPr/>
      </dsp:nvSpPr>
      <dsp:spPr bwMode="white">
        <a:xfrm>
          <a:off x="2345813" y="3439974"/>
          <a:ext cx="2600734" cy="637756"/>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vert="horz" wrap="square"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b="1" dirty="0" smtClean="0"/>
            <a:t>Para.4</a:t>
          </a:r>
          <a:endParaRPr lang="en-US" b="1" dirty="0"/>
        </a:p>
      </dsp:txBody>
      <dsp:txXfrm>
        <a:off x="2345813" y="3439974"/>
        <a:ext cx="2600734" cy="637756"/>
      </dsp:txXfrm>
    </dsp:sp>
    <dsp:sp modelId="{F8CB4FEA-0C67-4B00-A812-557BEB39F228}">
      <dsp:nvSpPr>
        <dsp:cNvPr id="12" name="任意多边形 11"/>
        <dsp:cNvSpPr/>
      </dsp:nvSpPr>
      <dsp:spPr bwMode="white">
        <a:xfrm>
          <a:off x="1087226" y="3769823"/>
          <a:ext cx="1732497" cy="29502"/>
        </a:xfrm>
        <a:custGeom>
          <a:avLst/>
          <a:gdLst/>
          <a:ahLst/>
          <a:cxnLst/>
          <a:pathLst>
            <a:path w="2728" h="46">
              <a:moveTo>
                <a:pt x="742" y="-1191"/>
              </a:moveTo>
              <a:lnTo>
                <a:pt x="1986" y="1237"/>
              </a:lnTo>
            </a:path>
          </a:pathLst>
        </a:custGeom>
      </dsp:spPr>
      <dsp:style>
        <a:lnRef idx="2">
          <a:schemeClr val="accent2">
            <a:shade val="60000"/>
          </a:schemeClr>
        </a:lnRef>
        <a:fillRef idx="0">
          <a:schemeClr val="accent2"/>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87226" y="3769823"/>
        <a:ext cx="1732497" cy="29502"/>
      </dsp:txXfrm>
    </dsp:sp>
    <dsp:sp modelId="{7DDEEAF2-0832-4361-9F0D-D6F3BAB56FD3}">
      <dsp:nvSpPr>
        <dsp:cNvPr id="13" name="圆角矩形 12"/>
        <dsp:cNvSpPr/>
      </dsp:nvSpPr>
      <dsp:spPr bwMode="white">
        <a:xfrm>
          <a:off x="2348639" y="4234333"/>
          <a:ext cx="2570879" cy="642211"/>
        </a:xfrm>
        <a:prstGeom prst="roundRect">
          <a:avLst>
            <a:gd name="adj" fmla="val 10000"/>
          </a:avLst>
        </a:prstGeom>
      </dsp:spPr>
      <dsp:style>
        <a:lnRef idx="3">
          <a:schemeClr val="lt1"/>
        </a:lnRef>
        <a:fillRef idx="1">
          <a:schemeClr val="accent2"/>
        </a:fillRef>
        <a:effectRef idx="1">
          <a:scrgbClr r="0" g="0" b="0"/>
        </a:effectRef>
        <a:fontRef idx="minor">
          <a:schemeClr val="lt1"/>
        </a:fontRef>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b="1" dirty="0" smtClean="0"/>
            <a:t>Para.5</a:t>
          </a:r>
          <a:endParaRPr lang="zh-CN" altLang="en-US" b="1" dirty="0"/>
        </a:p>
      </dsp:txBody>
      <dsp:txXfrm>
        <a:off x="2348639" y="4234333"/>
        <a:ext cx="2570879" cy="64221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Normal" panose="020B0400000000000000" pitchFamily="34" charset="-122"/>
                <a:ea typeface="思源黑体 Normal" panose="020B0400000000000000" pitchFamily="34" charset="-122"/>
                <a:cs typeface="思源黑体 CN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Normal" panose="020B0400000000000000" pitchFamily="34" charset="-122"/>
                <a:ea typeface="思源黑体 Normal" panose="020B0400000000000000" pitchFamily="34" charset="-122"/>
                <a:cs typeface="思源黑体 CN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4572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9144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3716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18288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algn="l"/>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algn="l"/>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那么，我们的核心策略是什么呢？就是语篇分析。这就像一把万能钥匙，能帮助我们预测文章结构、快速找到答案、理解作者意图。今天，我们将聚焦于三种最常见的语篇类型，通过实例来学习如何运用这把钥匙。</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节标题">
    <p:bg>
      <p:bgPr>
        <a:gradFill rotWithShape="0">
          <a:gsLst>
            <a:gs pos="0">
              <a:srgbClr val="F4F4F4">
                <a:alpha val="100000"/>
              </a:srgbClr>
            </a:gs>
            <a:gs pos="35001">
              <a:srgbClr val="D4D4D4">
                <a:alpha val="100000"/>
              </a:srgbClr>
            </a:gs>
            <a:gs pos="100000">
              <a:srgbClr val="BABBBB">
                <a:alpha val="100000"/>
              </a:srgbClr>
            </a:gs>
          </a:gsLst>
          <a:lin ang="2700000" scaled="1"/>
          <a:tileRect/>
        </a:gradFill>
        <a:effectLst/>
      </p:bgPr>
    </p:bg>
    <p:spTree>
      <p:nvGrpSpPr>
        <p:cNvPr id="1" name=""/>
        <p:cNvGrpSpPr/>
        <p:nvPr/>
      </p:nvGrpSpPr>
      <p:grpSpPr>
        <a:xfrm>
          <a:off x="0" y="0"/>
          <a:ext cx="0" cy="0"/>
          <a:chOff x="0" y="0"/>
          <a:chExt cx="0" cy="0"/>
        </a:xfrm>
      </p:grpSpPr>
      <p:pic>
        <p:nvPicPr>
          <p:cNvPr id="4" name="Picture 6" descr="F:\Temp\400页超强PPT模板\花PNG\65789.png"/>
          <p:cNvPicPr>
            <a:picLocks noChangeAspect="1"/>
          </p:cNvPicPr>
          <p:nvPr userDrawn="1"/>
        </p:nvPicPr>
        <p:blipFill>
          <a:blip r:embed="rId2"/>
          <a:stretch>
            <a:fillRect/>
          </a:stretch>
        </p:blipFill>
        <p:spPr>
          <a:xfrm rot="2472549">
            <a:off x="11288713" y="-6591300"/>
            <a:ext cx="4146551" cy="9240839"/>
          </a:xfrm>
          <a:prstGeom prst="rect">
            <a:avLst/>
          </a:prstGeom>
          <a:noFill/>
          <a:ln w="9525">
            <a:noFill/>
          </a:ln>
        </p:spPr>
      </p:pic>
      <p:pic>
        <p:nvPicPr>
          <p:cNvPr id="3" name="Picture 6" descr="F:\Temp\400页超强PPT模板\花PNG\65789.png"/>
          <p:cNvPicPr>
            <a:picLocks noChangeAspect="1"/>
          </p:cNvPicPr>
          <p:nvPr userDrawn="1"/>
        </p:nvPicPr>
        <p:blipFill>
          <a:blip r:embed="rId3"/>
          <a:stretch>
            <a:fillRect/>
          </a:stretch>
        </p:blipFill>
        <p:spPr>
          <a:xfrm rot="9390624">
            <a:off x="-2208212" y="-4518025"/>
            <a:ext cx="2946400" cy="656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104901" y="1877844"/>
            <a:ext cx="5143499" cy="3673551"/>
          </a:xfrm>
          <a:custGeom>
            <a:avLst/>
            <a:gdLst>
              <a:gd name="connsiteX0" fmla="*/ 0 w 5143499"/>
              <a:gd name="connsiteY0" fmla="*/ 0 h 3673551"/>
              <a:gd name="connsiteX1" fmla="*/ 5143499 w 5143499"/>
              <a:gd name="connsiteY1" fmla="*/ 0 h 3673551"/>
              <a:gd name="connsiteX2" fmla="*/ 5143499 w 5143499"/>
              <a:gd name="connsiteY2" fmla="*/ 3673551 h 3673551"/>
              <a:gd name="connsiteX3" fmla="*/ 0 w 5143499"/>
              <a:gd name="connsiteY3" fmla="*/ 3673551 h 3673551"/>
            </a:gdLst>
            <a:ahLst/>
            <a:cxnLst>
              <a:cxn ang="0">
                <a:pos x="connsiteX0" y="connsiteY0"/>
              </a:cxn>
              <a:cxn ang="0">
                <a:pos x="connsiteX1" y="connsiteY1"/>
              </a:cxn>
              <a:cxn ang="0">
                <a:pos x="connsiteX2" y="connsiteY2"/>
              </a:cxn>
              <a:cxn ang="0">
                <a:pos x="connsiteX3" y="connsiteY3"/>
              </a:cxn>
            </a:cxnLst>
            <a:rect l="l" t="t" r="r" b="b"/>
            <a:pathLst>
              <a:path w="5143499" h="3673551">
                <a:moveTo>
                  <a:pt x="0" y="0"/>
                </a:moveTo>
                <a:lnTo>
                  <a:pt x="5143499" y="0"/>
                </a:lnTo>
                <a:lnTo>
                  <a:pt x="5143499" y="3673551"/>
                </a:lnTo>
                <a:lnTo>
                  <a:pt x="0" y="3673551"/>
                </a:lnTo>
                <a:close/>
              </a:path>
            </a:pathLst>
          </a:custGeom>
        </p:spPr>
        <p:txBody>
          <a:bodyPr wrap="square">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lium_Break">
    <p:spTree>
      <p:nvGrpSpPr>
        <p:cNvPr id="1" name=""/>
        <p:cNvGrpSpPr/>
        <p:nvPr/>
      </p:nvGrpSpPr>
      <p:grpSpPr>
        <a:xfrm>
          <a:off x="0" y="0"/>
          <a:ext cx="0" cy="0"/>
          <a:chOff x="0" y="0"/>
          <a:chExt cx="0" cy="0"/>
        </a:xfrm>
      </p:grpSpPr>
      <p:sp>
        <p:nvSpPr>
          <p:cNvPr id="22" name="Picture Placeholder 21"/>
          <p:cNvSpPr>
            <a:spLocks noGrp="1"/>
          </p:cNvSpPr>
          <p:nvPr>
            <p:ph type="pic" sz="quarter" idx="14"/>
          </p:nvPr>
        </p:nvSpPr>
        <p:spPr>
          <a:xfrm>
            <a:off x="6534743" y="52345"/>
            <a:ext cx="5545843" cy="6745671"/>
          </a:xfrm>
          <a:custGeom>
            <a:avLst/>
            <a:gdLst>
              <a:gd name="connsiteX0" fmla="*/ 490691 w 11088796"/>
              <a:gd name="connsiteY0" fmla="*/ 11756903 h 13491341"/>
              <a:gd name="connsiteX1" fmla="*/ 733817 w 11088796"/>
              <a:gd name="connsiteY1" fmla="*/ 11837830 h 13491341"/>
              <a:gd name="connsiteX2" fmla="*/ 1808437 w 11088796"/>
              <a:gd name="connsiteY2" fmla="*/ 12656501 h 13491341"/>
              <a:gd name="connsiteX3" fmla="*/ 1856663 w 11088796"/>
              <a:gd name="connsiteY3" fmla="*/ 13306044 h 13491341"/>
              <a:gd name="connsiteX4" fmla="*/ 1236430 w 11088796"/>
              <a:gd name="connsiteY4" fmla="*/ 13407341 h 13491341"/>
              <a:gd name="connsiteX5" fmla="*/ 161810 w 11088796"/>
              <a:gd name="connsiteY5" fmla="*/ 12588671 h 13491341"/>
              <a:gd name="connsiteX6" fmla="*/ 97910 w 11088796"/>
              <a:gd name="connsiteY6" fmla="*/ 11966183 h 13491341"/>
              <a:gd name="connsiteX7" fmla="*/ 490691 w 11088796"/>
              <a:gd name="connsiteY7" fmla="*/ 11756903 h 13491341"/>
              <a:gd name="connsiteX8" fmla="*/ 1287637 w 11088796"/>
              <a:gd name="connsiteY8" fmla="*/ 10710803 h 13491341"/>
              <a:gd name="connsiteX9" fmla="*/ 1523741 w 11088796"/>
              <a:gd name="connsiteY9" fmla="*/ 10800947 h 13491341"/>
              <a:gd name="connsiteX10" fmla="*/ 2598361 w 11088796"/>
              <a:gd name="connsiteY10" fmla="*/ 11619618 h 13491341"/>
              <a:gd name="connsiteX11" fmla="*/ 2667707 w 11088796"/>
              <a:gd name="connsiteY11" fmla="*/ 12241437 h 13491341"/>
              <a:gd name="connsiteX12" fmla="*/ 2049794 w 11088796"/>
              <a:gd name="connsiteY12" fmla="*/ 12339687 h 13491341"/>
              <a:gd name="connsiteX13" fmla="*/ 975175 w 11088796"/>
              <a:gd name="connsiteY13" fmla="*/ 11521017 h 13491341"/>
              <a:gd name="connsiteX14" fmla="*/ 908953 w 11088796"/>
              <a:gd name="connsiteY14" fmla="*/ 10901578 h 13491341"/>
              <a:gd name="connsiteX15" fmla="*/ 1287637 w 11088796"/>
              <a:gd name="connsiteY15" fmla="*/ 10710803 h 13491341"/>
              <a:gd name="connsiteX16" fmla="*/ 1721569 w 11088796"/>
              <a:gd name="connsiteY16" fmla="*/ 9334566 h 13491341"/>
              <a:gd name="connsiteX17" fmla="*/ 1947183 w 11088796"/>
              <a:gd name="connsiteY17" fmla="*/ 9405678 h 13491341"/>
              <a:gd name="connsiteX18" fmla="*/ 3834230 w 11088796"/>
              <a:gd name="connsiteY18" fmla="*/ 10843275 h 13491341"/>
              <a:gd name="connsiteX19" fmla="*/ 3878894 w 11088796"/>
              <a:gd name="connsiteY19" fmla="*/ 11451101 h 13491341"/>
              <a:gd name="connsiteX20" fmla="*/ 3262230 w 11088796"/>
              <a:gd name="connsiteY20" fmla="*/ 11594106 h 13491341"/>
              <a:gd name="connsiteX21" fmla="*/ 1375183 w 11088796"/>
              <a:gd name="connsiteY21" fmla="*/ 10156508 h 13491341"/>
              <a:gd name="connsiteX22" fmla="*/ 1349316 w 11088796"/>
              <a:gd name="connsiteY22" fmla="*/ 9524008 h 13491341"/>
              <a:gd name="connsiteX23" fmla="*/ 1721569 w 11088796"/>
              <a:gd name="connsiteY23" fmla="*/ 9334566 h 13491341"/>
              <a:gd name="connsiteX24" fmla="*/ 2101387 w 11088796"/>
              <a:gd name="connsiteY24" fmla="*/ 7936576 h 13491341"/>
              <a:gd name="connsiteX25" fmla="*/ 2344041 w 11088796"/>
              <a:gd name="connsiteY25" fmla="*/ 8020670 h 13491341"/>
              <a:gd name="connsiteX26" fmla="*/ 5052676 w 11088796"/>
              <a:gd name="connsiteY26" fmla="*/ 10084172 h 13491341"/>
              <a:gd name="connsiteX27" fmla="*/ 5120124 w 11088796"/>
              <a:gd name="connsiteY27" fmla="*/ 10709361 h 13491341"/>
              <a:gd name="connsiteX28" fmla="*/ 4480668 w 11088796"/>
              <a:gd name="connsiteY28" fmla="*/ 10835011 h 13491341"/>
              <a:gd name="connsiteX29" fmla="*/ 1772034 w 11088796"/>
              <a:gd name="connsiteY29" fmla="*/ 8771509 h 13491341"/>
              <a:gd name="connsiteX30" fmla="*/ 1723383 w 11088796"/>
              <a:gd name="connsiteY30" fmla="*/ 8121644 h 13491341"/>
              <a:gd name="connsiteX31" fmla="*/ 2101387 w 11088796"/>
              <a:gd name="connsiteY31" fmla="*/ 7936576 h 13491341"/>
              <a:gd name="connsiteX32" fmla="*/ 1945410 w 11088796"/>
              <a:gd name="connsiteY32" fmla="*/ 6115309 h 13491341"/>
              <a:gd name="connsiteX33" fmla="*/ 2188908 w 11088796"/>
              <a:gd name="connsiteY33" fmla="*/ 6197004 h 13491341"/>
              <a:gd name="connsiteX34" fmla="*/ 6859286 w 11088796"/>
              <a:gd name="connsiteY34" fmla="*/ 9755006 h 13491341"/>
              <a:gd name="connsiteX35" fmla="*/ 6889502 w 11088796"/>
              <a:gd name="connsiteY35" fmla="*/ 10387978 h 13491341"/>
              <a:gd name="connsiteX36" fmla="*/ 6287266 w 11088796"/>
              <a:gd name="connsiteY36" fmla="*/ 10505862 h 13491341"/>
              <a:gd name="connsiteX37" fmla="*/ 1616888 w 11088796"/>
              <a:gd name="connsiteY37" fmla="*/ 6947860 h 13491341"/>
              <a:gd name="connsiteX38" fmla="*/ 1551927 w 11088796"/>
              <a:gd name="connsiteY38" fmla="*/ 6321692 h 13491341"/>
              <a:gd name="connsiteX39" fmla="*/ 1945410 w 11088796"/>
              <a:gd name="connsiteY39" fmla="*/ 6115309 h 13491341"/>
              <a:gd name="connsiteX40" fmla="*/ 1120711 w 11088796"/>
              <a:gd name="connsiteY40" fmla="*/ 3826332 h 13491341"/>
              <a:gd name="connsiteX41" fmla="*/ 1362501 w 11088796"/>
              <a:gd name="connsiteY41" fmla="*/ 3910611 h 13491341"/>
              <a:gd name="connsiteX42" fmla="*/ 9297658 w 11088796"/>
              <a:gd name="connsiteY42" fmla="*/ 9955798 h 13491341"/>
              <a:gd name="connsiteX43" fmla="*/ 9344772 w 11088796"/>
              <a:gd name="connsiteY43" fmla="*/ 10560687 h 13491341"/>
              <a:gd name="connsiteX44" fmla="*/ 8749084 w 11088796"/>
              <a:gd name="connsiteY44" fmla="*/ 10675877 h 13491341"/>
              <a:gd name="connsiteX45" fmla="*/ 813928 w 11088796"/>
              <a:gd name="connsiteY45" fmla="*/ 4630689 h 13491341"/>
              <a:gd name="connsiteX46" fmla="*/ 744971 w 11088796"/>
              <a:gd name="connsiteY46" fmla="*/ 4009160 h 13491341"/>
              <a:gd name="connsiteX47" fmla="*/ 1120711 w 11088796"/>
              <a:gd name="connsiteY47" fmla="*/ 3826332 h 13491341"/>
              <a:gd name="connsiteX48" fmla="*/ 4227254 w 11088796"/>
              <a:gd name="connsiteY48" fmla="*/ 2790686 h 13491341"/>
              <a:gd name="connsiteX49" fmla="*/ 4454070 w 11088796"/>
              <a:gd name="connsiteY49" fmla="*/ 2860658 h 13491341"/>
              <a:gd name="connsiteX50" fmla="*/ 9475564 w 11088796"/>
              <a:gd name="connsiteY50" fmla="*/ 6686148 h 13491341"/>
              <a:gd name="connsiteX51" fmla="*/ 9504938 w 11088796"/>
              <a:gd name="connsiteY51" fmla="*/ 7321320 h 13491341"/>
              <a:gd name="connsiteX52" fmla="*/ 8903564 w 11088796"/>
              <a:gd name="connsiteY52" fmla="*/ 7436978 h 13491341"/>
              <a:gd name="connsiteX53" fmla="*/ 3882070 w 11088796"/>
              <a:gd name="connsiteY53" fmla="*/ 3611488 h 13491341"/>
              <a:gd name="connsiteX54" fmla="*/ 3837020 w 11088796"/>
              <a:gd name="connsiteY54" fmla="*/ 3003370 h 13491341"/>
              <a:gd name="connsiteX55" fmla="*/ 4227254 w 11088796"/>
              <a:gd name="connsiteY55" fmla="*/ 2790686 h 13491341"/>
              <a:gd name="connsiteX56" fmla="*/ 5978286 w 11088796"/>
              <a:gd name="connsiteY56" fmla="*/ 2454748 h 13491341"/>
              <a:gd name="connsiteX57" fmla="*/ 6213830 w 11088796"/>
              <a:gd name="connsiteY57" fmla="*/ 2544466 h 13491341"/>
              <a:gd name="connsiteX58" fmla="*/ 9303674 w 11088796"/>
              <a:gd name="connsiteY58" fmla="*/ 4898383 h 13491341"/>
              <a:gd name="connsiteX59" fmla="*/ 9350860 w 11088796"/>
              <a:gd name="connsiteY59" fmla="*/ 5503319 h 13491341"/>
              <a:gd name="connsiteX60" fmla="*/ 8755108 w 11088796"/>
              <a:gd name="connsiteY60" fmla="*/ 5618451 h 13491341"/>
              <a:gd name="connsiteX61" fmla="*/ 5665264 w 11088796"/>
              <a:gd name="connsiteY61" fmla="*/ 3264535 h 13491341"/>
              <a:gd name="connsiteX62" fmla="*/ 5596232 w 11088796"/>
              <a:gd name="connsiteY62" fmla="*/ 2642955 h 13491341"/>
              <a:gd name="connsiteX63" fmla="*/ 5978286 w 11088796"/>
              <a:gd name="connsiteY63" fmla="*/ 2454748 h 13491341"/>
              <a:gd name="connsiteX64" fmla="*/ 1124504 w 11088796"/>
              <a:gd name="connsiteY64" fmla="*/ 2113497 h 13491341"/>
              <a:gd name="connsiteX65" fmla="*/ 1366063 w 11088796"/>
              <a:gd name="connsiteY65" fmla="*/ 2195470 h 13491341"/>
              <a:gd name="connsiteX66" fmla="*/ 10938820 w 11088796"/>
              <a:gd name="connsiteY66" fmla="*/ 9488219 h 13491341"/>
              <a:gd name="connsiteX67" fmla="*/ 10982418 w 11088796"/>
              <a:gd name="connsiteY67" fmla="*/ 10098117 h 13491341"/>
              <a:gd name="connsiteX68" fmla="*/ 10366800 w 11088796"/>
              <a:gd name="connsiteY68" fmla="*/ 10239076 h 13491341"/>
              <a:gd name="connsiteX69" fmla="*/ 794043 w 11088796"/>
              <a:gd name="connsiteY69" fmla="*/ 2946327 h 13491341"/>
              <a:gd name="connsiteX70" fmla="*/ 744627 w 11088796"/>
              <a:gd name="connsiteY70" fmla="*/ 2298728 h 13491341"/>
              <a:gd name="connsiteX71" fmla="*/ 1124504 w 11088796"/>
              <a:gd name="connsiteY71" fmla="*/ 2113497 h 13491341"/>
              <a:gd name="connsiteX72" fmla="*/ 7356102 w 11088796"/>
              <a:gd name="connsiteY72" fmla="*/ 1797588 h 13491341"/>
              <a:gd name="connsiteX73" fmla="*/ 7581448 w 11088796"/>
              <a:gd name="connsiteY73" fmla="*/ 1868497 h 13491341"/>
              <a:gd name="connsiteX74" fmla="*/ 9593352 w 11088796"/>
              <a:gd name="connsiteY74" fmla="*/ 3401213 h 13491341"/>
              <a:gd name="connsiteX75" fmla="*/ 9637536 w 11088796"/>
              <a:gd name="connsiteY75" fmla="*/ 4008670 h 13491341"/>
              <a:gd name="connsiteX76" fmla="*/ 9021352 w 11088796"/>
              <a:gd name="connsiteY76" fmla="*/ 4152044 h 13491341"/>
              <a:gd name="connsiteX77" fmla="*/ 7009448 w 11088796"/>
              <a:gd name="connsiteY77" fmla="*/ 2619328 h 13491341"/>
              <a:gd name="connsiteX78" fmla="*/ 6984064 w 11088796"/>
              <a:gd name="connsiteY78" fmla="*/ 1987194 h 13491341"/>
              <a:gd name="connsiteX79" fmla="*/ 7356102 w 11088796"/>
              <a:gd name="connsiteY79" fmla="*/ 1797588 h 13491341"/>
              <a:gd name="connsiteX80" fmla="*/ 8626238 w 11088796"/>
              <a:gd name="connsiteY80" fmla="*/ 1077861 h 13491341"/>
              <a:gd name="connsiteX81" fmla="*/ 8867664 w 11088796"/>
              <a:gd name="connsiteY81" fmla="*/ 1161018 h 13491341"/>
              <a:gd name="connsiteX82" fmla="*/ 9942284 w 11088796"/>
              <a:gd name="connsiteY82" fmla="*/ 1979689 h 13491341"/>
              <a:gd name="connsiteX83" fmla="*/ 10009308 w 11088796"/>
              <a:gd name="connsiteY83" fmla="*/ 2604557 h 13491341"/>
              <a:gd name="connsiteX84" fmla="*/ 9370276 w 11088796"/>
              <a:gd name="connsiteY84" fmla="*/ 2730530 h 13491341"/>
              <a:gd name="connsiteX85" fmla="*/ 8295656 w 11088796"/>
              <a:gd name="connsiteY85" fmla="*/ 1911858 h 13491341"/>
              <a:gd name="connsiteX86" fmla="*/ 8250554 w 11088796"/>
              <a:gd name="connsiteY86" fmla="*/ 1264696 h 13491341"/>
              <a:gd name="connsiteX87" fmla="*/ 8626238 w 11088796"/>
              <a:gd name="connsiteY87" fmla="*/ 1077861 h 13491341"/>
              <a:gd name="connsiteX88" fmla="*/ 9447378 w 11088796"/>
              <a:gd name="connsiteY88" fmla="*/ 1 h 13491341"/>
              <a:gd name="connsiteX89" fmla="*/ 9689796 w 11088796"/>
              <a:gd name="connsiteY89" fmla="*/ 81858 h 13491341"/>
              <a:gd name="connsiteX90" fmla="*/ 10764416 w 11088796"/>
              <a:gd name="connsiteY90" fmla="*/ 900529 h 13491341"/>
              <a:gd name="connsiteX91" fmla="*/ 10812642 w 11088796"/>
              <a:gd name="connsiteY91" fmla="*/ 1550070 h 13491341"/>
              <a:gd name="connsiteX92" fmla="*/ 10192408 w 11088796"/>
              <a:gd name="connsiteY92" fmla="*/ 1651368 h 13491341"/>
              <a:gd name="connsiteX93" fmla="*/ 9117788 w 11088796"/>
              <a:gd name="connsiteY93" fmla="*/ 832697 h 13491341"/>
              <a:gd name="connsiteX94" fmla="*/ 9053888 w 11088796"/>
              <a:gd name="connsiteY94" fmla="*/ 210211 h 13491341"/>
              <a:gd name="connsiteX95" fmla="*/ 9447378 w 11088796"/>
              <a:gd name="connsiteY95" fmla="*/ 1 h 1349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88796" h="13491341">
                <a:moveTo>
                  <a:pt x="490691" y="11756903"/>
                </a:moveTo>
                <a:cubicBezTo>
                  <a:pt x="576640" y="11756478"/>
                  <a:pt x="661187" y="11782498"/>
                  <a:pt x="733817" y="11837830"/>
                </a:cubicBezTo>
                <a:cubicBezTo>
                  <a:pt x="733817" y="11837830"/>
                  <a:pt x="733817" y="11837830"/>
                  <a:pt x="1808437" y="12656501"/>
                </a:cubicBezTo>
                <a:cubicBezTo>
                  <a:pt x="2002119" y="12804053"/>
                  <a:pt x="2020477" y="13091014"/>
                  <a:pt x="1856663" y="13306044"/>
                </a:cubicBezTo>
                <a:cubicBezTo>
                  <a:pt x="1708962" y="13499922"/>
                  <a:pt x="1430112" y="13554893"/>
                  <a:pt x="1236430" y="13407341"/>
                </a:cubicBezTo>
                <a:cubicBezTo>
                  <a:pt x="1236430" y="13407341"/>
                  <a:pt x="1236430" y="13407341"/>
                  <a:pt x="161810" y="12588671"/>
                </a:cubicBezTo>
                <a:cubicBezTo>
                  <a:pt x="-31872" y="12441120"/>
                  <a:pt x="-49792" y="12160062"/>
                  <a:pt x="97910" y="11966183"/>
                </a:cubicBezTo>
                <a:cubicBezTo>
                  <a:pt x="200294" y="11831790"/>
                  <a:pt x="347442" y="11757613"/>
                  <a:pt x="490691" y="11756903"/>
                </a:cubicBezTo>
                <a:close/>
                <a:moveTo>
                  <a:pt x="1287637" y="10710803"/>
                </a:moveTo>
                <a:cubicBezTo>
                  <a:pt x="1369716" y="10715457"/>
                  <a:pt x="1451110" y="10745615"/>
                  <a:pt x="1523741" y="10800947"/>
                </a:cubicBezTo>
                <a:cubicBezTo>
                  <a:pt x="1523741" y="10800947"/>
                  <a:pt x="1523741" y="10800947"/>
                  <a:pt x="2598361" y="11619618"/>
                </a:cubicBezTo>
                <a:cubicBezTo>
                  <a:pt x="2792042" y="11767170"/>
                  <a:pt x="2832808" y="12024717"/>
                  <a:pt x="2667707" y="12241437"/>
                </a:cubicBezTo>
                <a:cubicBezTo>
                  <a:pt x="2521245" y="12433688"/>
                  <a:pt x="2243477" y="12487239"/>
                  <a:pt x="2049794" y="12339687"/>
                </a:cubicBezTo>
                <a:cubicBezTo>
                  <a:pt x="2049794" y="12339687"/>
                  <a:pt x="2049794" y="12339687"/>
                  <a:pt x="975175" y="11521017"/>
                </a:cubicBezTo>
                <a:cubicBezTo>
                  <a:pt x="781493" y="11373465"/>
                  <a:pt x="762492" y="11093830"/>
                  <a:pt x="908953" y="10901578"/>
                </a:cubicBezTo>
                <a:cubicBezTo>
                  <a:pt x="1012143" y="10766128"/>
                  <a:pt x="1150840" y="10703045"/>
                  <a:pt x="1287637" y="10710803"/>
                </a:cubicBezTo>
                <a:close/>
                <a:moveTo>
                  <a:pt x="1721569" y="9334566"/>
                </a:moveTo>
                <a:cubicBezTo>
                  <a:pt x="1803463" y="9333793"/>
                  <a:pt x="1882852" y="9356669"/>
                  <a:pt x="1947183" y="9405678"/>
                </a:cubicBezTo>
                <a:cubicBezTo>
                  <a:pt x="1947183" y="9405678"/>
                  <a:pt x="1947183" y="9405678"/>
                  <a:pt x="3834230" y="10843275"/>
                </a:cubicBezTo>
                <a:cubicBezTo>
                  <a:pt x="4005780" y="10973966"/>
                  <a:pt x="4026594" y="11257225"/>
                  <a:pt x="3878894" y="11451101"/>
                </a:cubicBezTo>
                <a:cubicBezTo>
                  <a:pt x="3712398" y="11669653"/>
                  <a:pt x="3433780" y="11724797"/>
                  <a:pt x="3262230" y="11594106"/>
                </a:cubicBezTo>
                <a:cubicBezTo>
                  <a:pt x="3262230" y="11594106"/>
                  <a:pt x="3262230" y="11594106"/>
                  <a:pt x="1375183" y="10156508"/>
                </a:cubicBezTo>
                <a:cubicBezTo>
                  <a:pt x="1203633" y="10025818"/>
                  <a:pt x="1182818" y="9742560"/>
                  <a:pt x="1349316" y="9524008"/>
                </a:cubicBezTo>
                <a:cubicBezTo>
                  <a:pt x="1441628" y="9402835"/>
                  <a:pt x="1585080" y="9335855"/>
                  <a:pt x="1721569" y="9334566"/>
                </a:cubicBezTo>
                <a:close/>
                <a:moveTo>
                  <a:pt x="2101387" y="7936576"/>
                </a:moveTo>
                <a:cubicBezTo>
                  <a:pt x="2186631" y="7938355"/>
                  <a:pt x="2271321" y="7965270"/>
                  <a:pt x="2344041" y="8020670"/>
                </a:cubicBezTo>
                <a:cubicBezTo>
                  <a:pt x="2344041" y="8020670"/>
                  <a:pt x="2344041" y="8020670"/>
                  <a:pt x="5052676" y="10084172"/>
                </a:cubicBezTo>
                <a:cubicBezTo>
                  <a:pt x="5246596" y="10231905"/>
                  <a:pt x="5267826" y="10515482"/>
                  <a:pt x="5120124" y="10709361"/>
                </a:cubicBezTo>
                <a:cubicBezTo>
                  <a:pt x="4953624" y="10927915"/>
                  <a:pt x="4674590" y="10982744"/>
                  <a:pt x="4480668" y="10835011"/>
                </a:cubicBezTo>
                <a:cubicBezTo>
                  <a:pt x="4480668" y="10835011"/>
                  <a:pt x="4480668" y="10835011"/>
                  <a:pt x="1772034" y="8771509"/>
                </a:cubicBezTo>
                <a:cubicBezTo>
                  <a:pt x="1578113" y="8623776"/>
                  <a:pt x="1556883" y="8340198"/>
                  <a:pt x="1723383" y="8121644"/>
                </a:cubicBezTo>
                <a:cubicBezTo>
                  <a:pt x="1815697" y="8000470"/>
                  <a:pt x="1959313" y="7933611"/>
                  <a:pt x="2101387" y="7936576"/>
                </a:cubicBezTo>
                <a:close/>
                <a:moveTo>
                  <a:pt x="1945410" y="6115309"/>
                </a:moveTo>
                <a:cubicBezTo>
                  <a:pt x="2031653" y="6115412"/>
                  <a:pt x="2116421" y="6141783"/>
                  <a:pt x="2188908" y="6197004"/>
                </a:cubicBezTo>
                <a:cubicBezTo>
                  <a:pt x="2188908" y="6197004"/>
                  <a:pt x="2188908" y="6197004"/>
                  <a:pt x="6859286" y="9755006"/>
                </a:cubicBezTo>
                <a:cubicBezTo>
                  <a:pt x="7052586" y="9902268"/>
                  <a:pt x="7052554" y="10173950"/>
                  <a:pt x="6889502" y="10387978"/>
                </a:cubicBezTo>
                <a:cubicBezTo>
                  <a:pt x="6742488" y="10580955"/>
                  <a:pt x="6480566" y="10653123"/>
                  <a:pt x="6287266" y="10505862"/>
                </a:cubicBezTo>
                <a:cubicBezTo>
                  <a:pt x="6287266" y="10505862"/>
                  <a:pt x="6287266" y="10505862"/>
                  <a:pt x="1616888" y="6947860"/>
                </a:cubicBezTo>
                <a:cubicBezTo>
                  <a:pt x="1423588" y="6800599"/>
                  <a:pt x="1404912" y="6514668"/>
                  <a:pt x="1551927" y="6321692"/>
                </a:cubicBezTo>
                <a:cubicBezTo>
                  <a:pt x="1653834" y="6187921"/>
                  <a:pt x="1801671" y="6115135"/>
                  <a:pt x="1945410" y="6115309"/>
                </a:cubicBezTo>
                <a:close/>
                <a:moveTo>
                  <a:pt x="1120711" y="3826332"/>
                </a:moveTo>
                <a:cubicBezTo>
                  <a:pt x="1205571" y="3828346"/>
                  <a:pt x="1289952" y="3855341"/>
                  <a:pt x="1362501" y="3910611"/>
                </a:cubicBezTo>
                <a:cubicBezTo>
                  <a:pt x="1362501" y="3910611"/>
                  <a:pt x="1362501" y="3910611"/>
                  <a:pt x="9297658" y="9955798"/>
                </a:cubicBezTo>
                <a:cubicBezTo>
                  <a:pt x="9491122" y="10103183"/>
                  <a:pt x="9491234" y="10368433"/>
                  <a:pt x="9344772" y="10560687"/>
                </a:cubicBezTo>
                <a:cubicBezTo>
                  <a:pt x="9179666" y="10777410"/>
                  <a:pt x="8942548" y="10823263"/>
                  <a:pt x="8749084" y="10675877"/>
                </a:cubicBezTo>
                <a:cubicBezTo>
                  <a:pt x="8749084" y="10675877"/>
                  <a:pt x="8749084" y="10675877"/>
                  <a:pt x="813928" y="4630689"/>
                </a:cubicBezTo>
                <a:cubicBezTo>
                  <a:pt x="620463" y="4483305"/>
                  <a:pt x="579867" y="4225882"/>
                  <a:pt x="744971" y="4009160"/>
                </a:cubicBezTo>
                <a:cubicBezTo>
                  <a:pt x="836511" y="3889001"/>
                  <a:pt x="979277" y="3822972"/>
                  <a:pt x="1120711" y="3826332"/>
                </a:cubicBezTo>
                <a:close/>
                <a:moveTo>
                  <a:pt x="4227254" y="2790686"/>
                </a:moveTo>
                <a:cubicBezTo>
                  <a:pt x="4310200" y="2788659"/>
                  <a:pt x="4389662" y="2811590"/>
                  <a:pt x="4454070" y="2860658"/>
                </a:cubicBezTo>
                <a:cubicBezTo>
                  <a:pt x="4454070" y="2860658"/>
                  <a:pt x="4454070" y="2860658"/>
                  <a:pt x="9475564" y="6686148"/>
                </a:cubicBezTo>
                <a:cubicBezTo>
                  <a:pt x="9647320" y="6816995"/>
                  <a:pt x="9671436" y="7102770"/>
                  <a:pt x="9504938" y="7321320"/>
                </a:cubicBezTo>
                <a:cubicBezTo>
                  <a:pt x="9357238" y="7515197"/>
                  <a:pt x="9075320" y="7567825"/>
                  <a:pt x="8903564" y="7436978"/>
                </a:cubicBezTo>
                <a:cubicBezTo>
                  <a:pt x="8903564" y="7436978"/>
                  <a:pt x="8903564" y="7436978"/>
                  <a:pt x="3882070" y="3611488"/>
                </a:cubicBezTo>
                <a:cubicBezTo>
                  <a:pt x="3710313" y="3480640"/>
                  <a:pt x="3689321" y="3197246"/>
                  <a:pt x="3837020" y="3003370"/>
                </a:cubicBezTo>
                <a:cubicBezTo>
                  <a:pt x="3941082" y="2866775"/>
                  <a:pt x="4089010" y="2794065"/>
                  <a:pt x="4227254" y="2790686"/>
                </a:cubicBezTo>
                <a:close/>
                <a:moveTo>
                  <a:pt x="5978286" y="2454748"/>
                </a:moveTo>
                <a:cubicBezTo>
                  <a:pt x="6060956" y="2459853"/>
                  <a:pt x="6142436" y="2490076"/>
                  <a:pt x="6213830" y="2544466"/>
                </a:cubicBezTo>
                <a:cubicBezTo>
                  <a:pt x="6213830" y="2544466"/>
                  <a:pt x="6213830" y="2544466"/>
                  <a:pt x="9303674" y="4898383"/>
                </a:cubicBezTo>
                <a:cubicBezTo>
                  <a:pt x="9497180" y="5045798"/>
                  <a:pt x="9515962" y="5286598"/>
                  <a:pt x="9350860" y="5503319"/>
                </a:cubicBezTo>
                <a:cubicBezTo>
                  <a:pt x="9204398" y="5695570"/>
                  <a:pt x="8948614" y="5765868"/>
                  <a:pt x="8755108" y="5618451"/>
                </a:cubicBezTo>
                <a:cubicBezTo>
                  <a:pt x="8755108" y="5618451"/>
                  <a:pt x="8755108" y="5618451"/>
                  <a:pt x="5665264" y="3264535"/>
                </a:cubicBezTo>
                <a:cubicBezTo>
                  <a:pt x="5474880" y="3119496"/>
                  <a:pt x="5449770" y="2835207"/>
                  <a:pt x="5596232" y="2642955"/>
                </a:cubicBezTo>
                <a:cubicBezTo>
                  <a:pt x="5699420" y="2507505"/>
                  <a:pt x="5840504" y="2446239"/>
                  <a:pt x="5978286" y="2454748"/>
                </a:cubicBezTo>
                <a:close/>
                <a:moveTo>
                  <a:pt x="1124504" y="2113497"/>
                </a:moveTo>
                <a:cubicBezTo>
                  <a:pt x="1210071" y="2114841"/>
                  <a:pt x="1294642" y="2141060"/>
                  <a:pt x="1366063" y="2195470"/>
                </a:cubicBezTo>
                <a:cubicBezTo>
                  <a:pt x="1366063" y="2195470"/>
                  <a:pt x="1366063" y="2195470"/>
                  <a:pt x="10938820" y="9488219"/>
                </a:cubicBezTo>
                <a:cubicBezTo>
                  <a:pt x="11132398" y="9635692"/>
                  <a:pt x="11129432" y="9905139"/>
                  <a:pt x="10982418" y="10098117"/>
                </a:cubicBezTo>
                <a:cubicBezTo>
                  <a:pt x="10819366" y="10312145"/>
                  <a:pt x="10560378" y="10386547"/>
                  <a:pt x="10366800" y="10239076"/>
                </a:cubicBezTo>
                <a:cubicBezTo>
                  <a:pt x="10366800" y="10239076"/>
                  <a:pt x="10366800" y="10239076"/>
                  <a:pt x="794043" y="2946327"/>
                </a:cubicBezTo>
                <a:cubicBezTo>
                  <a:pt x="603587" y="2801233"/>
                  <a:pt x="581575" y="2512756"/>
                  <a:pt x="744627" y="2298728"/>
                </a:cubicBezTo>
                <a:cubicBezTo>
                  <a:pt x="836511" y="2178117"/>
                  <a:pt x="981892" y="2111258"/>
                  <a:pt x="1124504" y="2113497"/>
                </a:cubicBezTo>
                <a:close/>
                <a:moveTo>
                  <a:pt x="7356102" y="1797588"/>
                </a:moveTo>
                <a:cubicBezTo>
                  <a:pt x="7437918" y="1796756"/>
                  <a:pt x="7517214" y="1819562"/>
                  <a:pt x="7581448" y="1868497"/>
                </a:cubicBezTo>
                <a:cubicBezTo>
                  <a:pt x="7581448" y="1868497"/>
                  <a:pt x="7581448" y="1868497"/>
                  <a:pt x="9593352" y="3401213"/>
                </a:cubicBezTo>
                <a:cubicBezTo>
                  <a:pt x="9764644" y="3531709"/>
                  <a:pt x="9785234" y="3814795"/>
                  <a:pt x="9637536" y="4008670"/>
                </a:cubicBezTo>
                <a:cubicBezTo>
                  <a:pt x="9471038" y="4227222"/>
                  <a:pt x="9192646" y="4282538"/>
                  <a:pt x="9021352" y="4152044"/>
                </a:cubicBezTo>
                <a:cubicBezTo>
                  <a:pt x="9021352" y="4152044"/>
                  <a:pt x="9021352" y="4152044"/>
                  <a:pt x="7009448" y="2619328"/>
                </a:cubicBezTo>
                <a:cubicBezTo>
                  <a:pt x="6838156" y="2488833"/>
                  <a:pt x="6817566" y="2205746"/>
                  <a:pt x="6984064" y="1987194"/>
                </a:cubicBezTo>
                <a:cubicBezTo>
                  <a:pt x="7076376" y="1866022"/>
                  <a:pt x="7219740" y="1798975"/>
                  <a:pt x="7356102" y="1797588"/>
                </a:cubicBezTo>
                <a:close/>
                <a:moveTo>
                  <a:pt x="8626238" y="1077861"/>
                </a:moveTo>
                <a:cubicBezTo>
                  <a:pt x="8710866" y="1079170"/>
                  <a:pt x="8795034" y="1105687"/>
                  <a:pt x="8867664" y="1161018"/>
                </a:cubicBezTo>
                <a:cubicBezTo>
                  <a:pt x="8867664" y="1161018"/>
                  <a:pt x="8867664" y="1161018"/>
                  <a:pt x="9942284" y="1979689"/>
                </a:cubicBezTo>
                <a:cubicBezTo>
                  <a:pt x="10135964" y="2127242"/>
                  <a:pt x="10157008" y="2410678"/>
                  <a:pt x="10009308" y="2604557"/>
                </a:cubicBezTo>
                <a:cubicBezTo>
                  <a:pt x="9842808" y="2823111"/>
                  <a:pt x="9563958" y="2878081"/>
                  <a:pt x="9370276" y="2730530"/>
                </a:cubicBezTo>
                <a:cubicBezTo>
                  <a:pt x="9370276" y="2730530"/>
                  <a:pt x="9370276" y="2730530"/>
                  <a:pt x="8295656" y="1911858"/>
                </a:cubicBezTo>
                <a:cubicBezTo>
                  <a:pt x="8101974" y="1764307"/>
                  <a:pt x="8084054" y="1483251"/>
                  <a:pt x="8250554" y="1264696"/>
                </a:cubicBezTo>
                <a:cubicBezTo>
                  <a:pt x="8342868" y="1143522"/>
                  <a:pt x="8485190" y="1075680"/>
                  <a:pt x="8626238" y="1077861"/>
                </a:cubicBezTo>
                <a:close/>
                <a:moveTo>
                  <a:pt x="9447378" y="1"/>
                </a:moveTo>
                <a:cubicBezTo>
                  <a:pt x="9532998" y="9"/>
                  <a:pt x="9617166" y="26526"/>
                  <a:pt x="9689796" y="81858"/>
                </a:cubicBezTo>
                <a:cubicBezTo>
                  <a:pt x="9689796" y="81858"/>
                  <a:pt x="9689796" y="81858"/>
                  <a:pt x="10764416" y="900529"/>
                </a:cubicBezTo>
                <a:cubicBezTo>
                  <a:pt x="10958096" y="1048080"/>
                  <a:pt x="10979140" y="1331516"/>
                  <a:pt x="10812642" y="1550070"/>
                </a:cubicBezTo>
                <a:cubicBezTo>
                  <a:pt x="10664940" y="1743949"/>
                  <a:pt x="10386090" y="1798919"/>
                  <a:pt x="10192408" y="1651368"/>
                </a:cubicBezTo>
                <a:cubicBezTo>
                  <a:pt x="10192408" y="1651368"/>
                  <a:pt x="10192408" y="1651368"/>
                  <a:pt x="9117788" y="832697"/>
                </a:cubicBezTo>
                <a:cubicBezTo>
                  <a:pt x="8924106" y="685146"/>
                  <a:pt x="8906186" y="404090"/>
                  <a:pt x="9053888" y="210211"/>
                </a:cubicBezTo>
                <a:cubicBezTo>
                  <a:pt x="9157950" y="73615"/>
                  <a:pt x="9304680" y="-11"/>
                  <a:pt x="9447378" y="1"/>
                </a:cubicBezTo>
                <a:close/>
              </a:path>
            </a:pathLst>
          </a:custGeom>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2100" b="0" i="0" u="none" strike="noStrike" kern="1200" cap="none" spc="0" normalizeH="0" baseline="0" noProof="1">
              <a:ln>
                <a:noFill/>
              </a:ln>
              <a:solidFill>
                <a:schemeClr val="bg1">
                  <a:lumMod val="85000"/>
                </a:schemeClr>
              </a:solidFill>
              <a:effectLst/>
              <a:uLnTx/>
              <a:uFillTx/>
              <a:latin typeface="Lato Light" charset="0"/>
              <a:ea typeface="Lato Light" charset="0"/>
              <a:cs typeface="Lato Light"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02167" y="6245225"/>
            <a:ext cx="3052233" cy="476251"/>
          </a:xfrm>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a:xfrm>
            <a:off x="4165600" y="6245225"/>
            <a:ext cx="3860800" cy="476251"/>
          </a:xfrm>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a:xfrm>
            <a:off x="8737600" y="6245225"/>
            <a:ext cx="3052233" cy="476251"/>
          </a:xfrm>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BDF3104-8CA8-4808-99F7-D01F0417A99A}"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F2068DC-1DFE-48F0-83E1-11901782395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838200" y="518984"/>
            <a:ext cx="6180438" cy="1171704"/>
          </a:xfrm>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838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
        <p:nvSpPr>
          <p:cNvPr id="5" name="日期占位符 4"/>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BDF3104-8CA8-4808-99F7-D01F0417A99A}"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F2068DC-1DFE-48F0-83E1-11901782395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838200" y="518984"/>
            <a:ext cx="6180438" cy="1171704"/>
          </a:xfrm>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838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
        <p:nvSpPr>
          <p:cNvPr id="5" name="日期占位符 4"/>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BDF3104-8CA8-4808-99F7-D01F0417A99A}"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F2068DC-1DFE-48F0-83E1-11901782395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18"/>
          <p:cNvSpPr/>
          <p:nvPr/>
        </p:nvSpPr>
        <p:spPr bwMode="auto">
          <a:xfrm>
            <a:off x="0" y="6143625"/>
            <a:ext cx="12192000" cy="714375"/>
          </a:xfrm>
          <a:custGeom>
            <a:avLst/>
            <a:gdLst>
              <a:gd name="T0" fmla="*/ 0 w 648"/>
              <a:gd name="T1" fmla="*/ 147 h 147"/>
              <a:gd name="T2" fmla="*/ 0 w 648"/>
              <a:gd name="T3" fmla="*/ 0 h 147"/>
              <a:gd name="T4" fmla="*/ 440 w 648"/>
              <a:gd name="T5" fmla="*/ 0 h 147"/>
              <a:gd name="T6" fmla="*/ 457 w 648"/>
              <a:gd name="T7" fmla="*/ 11 h 147"/>
              <a:gd name="T8" fmla="*/ 493 w 648"/>
              <a:gd name="T9" fmla="*/ 86 h 147"/>
              <a:gd name="T10" fmla="*/ 511 w 648"/>
              <a:gd name="T11" fmla="*/ 96 h 147"/>
              <a:gd name="T12" fmla="*/ 648 w 648"/>
              <a:gd name="T13" fmla="*/ 96 h 147"/>
              <a:gd name="T14" fmla="*/ 648 w 648"/>
              <a:gd name="T15" fmla="*/ 147 h 147"/>
              <a:gd name="T16" fmla="*/ 0 w 648"/>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47">
                <a:moveTo>
                  <a:pt x="0" y="147"/>
                </a:moveTo>
                <a:cubicBezTo>
                  <a:pt x="0" y="0"/>
                  <a:pt x="0" y="0"/>
                  <a:pt x="0" y="0"/>
                </a:cubicBezTo>
                <a:cubicBezTo>
                  <a:pt x="440" y="0"/>
                  <a:pt x="440" y="0"/>
                  <a:pt x="440" y="0"/>
                </a:cubicBezTo>
                <a:cubicBezTo>
                  <a:pt x="447" y="0"/>
                  <a:pt x="454" y="5"/>
                  <a:pt x="457" y="11"/>
                </a:cubicBezTo>
                <a:cubicBezTo>
                  <a:pt x="493" y="86"/>
                  <a:pt x="493" y="86"/>
                  <a:pt x="493" y="86"/>
                </a:cubicBezTo>
                <a:cubicBezTo>
                  <a:pt x="496" y="92"/>
                  <a:pt x="504" y="96"/>
                  <a:pt x="511" y="96"/>
                </a:cubicBezTo>
                <a:cubicBezTo>
                  <a:pt x="648" y="96"/>
                  <a:pt x="648" y="96"/>
                  <a:pt x="648" y="96"/>
                </a:cubicBezTo>
                <a:cubicBezTo>
                  <a:pt x="648" y="147"/>
                  <a:pt x="648" y="147"/>
                  <a:pt x="648" y="147"/>
                </a:cubicBezTo>
                <a:lnTo>
                  <a:pt x="0" y="147"/>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9" name="Freeform 26"/>
          <p:cNvSpPr/>
          <p:nvPr/>
        </p:nvSpPr>
        <p:spPr bwMode="auto">
          <a:xfrm rot="10800000" flipH="1">
            <a:off x="9820275" y="6142038"/>
            <a:ext cx="2371725" cy="3587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pattFill prst="pct5">
            <a:fgClr>
              <a:schemeClr val="accent2"/>
            </a:fgClr>
            <a:bgClr>
              <a:srgbClr val="354A51"/>
            </a:bgClr>
          </a:pattFill>
          <a:ln>
            <a:noFill/>
          </a:ln>
        </p:spPr>
        <p:txBody>
          <a:bodyPr vert="horz" wrap="square" lIns="91440" tIns="45720" rIns="91440" bIns="45720" numCol="1" anchor="t" anchorCtr="0" compatLnSpc="1">
            <a:noAutofit/>
          </a:bodyPr>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10" name="Freeform 14"/>
          <p:cNvSpPr/>
          <p:nvPr/>
        </p:nvSpPr>
        <p:spPr bwMode="auto">
          <a:xfrm>
            <a:off x="-1587" y="0"/>
            <a:ext cx="12193588" cy="1154113"/>
          </a:xfrm>
          <a:custGeom>
            <a:avLst/>
            <a:gdLst>
              <a:gd name="T0" fmla="*/ 419 w 648"/>
              <a:gd name="T1" fmla="*/ 124 h 124"/>
              <a:gd name="T2" fmla="*/ 402 w 648"/>
              <a:gd name="T3" fmla="*/ 113 h 124"/>
              <a:gd name="T4" fmla="*/ 379 w 648"/>
              <a:gd name="T5" fmla="*/ 63 h 124"/>
              <a:gd name="T6" fmla="*/ 362 w 648"/>
              <a:gd name="T7" fmla="*/ 52 h 124"/>
              <a:gd name="T8" fmla="*/ 0 w 648"/>
              <a:gd name="T9" fmla="*/ 52 h 124"/>
              <a:gd name="T10" fmla="*/ 0 w 648"/>
              <a:gd name="T11" fmla="*/ 0 h 124"/>
              <a:gd name="T12" fmla="*/ 648 w 648"/>
              <a:gd name="T13" fmla="*/ 0 h 124"/>
              <a:gd name="T14" fmla="*/ 648 w 648"/>
              <a:gd name="T15" fmla="*/ 124 h 124"/>
              <a:gd name="T16" fmla="*/ 419 w 648"/>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124">
                <a:moveTo>
                  <a:pt x="419" y="124"/>
                </a:moveTo>
                <a:cubicBezTo>
                  <a:pt x="412" y="124"/>
                  <a:pt x="404" y="119"/>
                  <a:pt x="402" y="113"/>
                </a:cubicBezTo>
                <a:cubicBezTo>
                  <a:pt x="379" y="63"/>
                  <a:pt x="379" y="63"/>
                  <a:pt x="379" y="63"/>
                </a:cubicBezTo>
                <a:cubicBezTo>
                  <a:pt x="376" y="57"/>
                  <a:pt x="368" y="52"/>
                  <a:pt x="362" y="52"/>
                </a:cubicBezTo>
                <a:cubicBezTo>
                  <a:pt x="0" y="52"/>
                  <a:pt x="0" y="52"/>
                  <a:pt x="0" y="52"/>
                </a:cubicBezTo>
                <a:cubicBezTo>
                  <a:pt x="0" y="0"/>
                  <a:pt x="0" y="0"/>
                  <a:pt x="0" y="0"/>
                </a:cubicBezTo>
                <a:cubicBezTo>
                  <a:pt x="648" y="0"/>
                  <a:pt x="648" y="0"/>
                  <a:pt x="648" y="0"/>
                </a:cubicBezTo>
                <a:cubicBezTo>
                  <a:pt x="648" y="124"/>
                  <a:pt x="648" y="124"/>
                  <a:pt x="648" y="124"/>
                </a:cubicBezTo>
                <a:lnTo>
                  <a:pt x="419" y="124"/>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26"/>
          <p:cNvSpPr/>
          <p:nvPr/>
        </p:nvSpPr>
        <p:spPr bwMode="auto">
          <a:xfrm flipH="1">
            <a:off x="0" y="782638"/>
            <a:ext cx="676275" cy="371475"/>
          </a:xfrm>
          <a:custGeom>
            <a:avLst/>
            <a:gdLst>
              <a:gd name="T0" fmla="*/ 22 w 178"/>
              <a:gd name="T1" fmla="*/ 28 h 28"/>
              <a:gd name="T2" fmla="*/ 5 w 178"/>
              <a:gd name="T3" fmla="*/ 17 h 28"/>
              <a:gd name="T4" fmla="*/ 3 w 178"/>
              <a:gd name="T5" fmla="*/ 11 h 28"/>
              <a:gd name="T6" fmla="*/ 10 w 178"/>
              <a:gd name="T7" fmla="*/ 0 h 28"/>
              <a:gd name="T8" fmla="*/ 178 w 178"/>
              <a:gd name="T9" fmla="*/ 0 h 28"/>
              <a:gd name="T10" fmla="*/ 178 w 178"/>
              <a:gd name="T11" fmla="*/ 28 h 28"/>
              <a:gd name="T12" fmla="*/ 22 w 17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78" h="28">
                <a:moveTo>
                  <a:pt x="22" y="28"/>
                </a:moveTo>
                <a:cubicBezTo>
                  <a:pt x="16" y="28"/>
                  <a:pt x="8" y="23"/>
                  <a:pt x="5" y="17"/>
                </a:cubicBezTo>
                <a:cubicBezTo>
                  <a:pt x="3" y="11"/>
                  <a:pt x="3" y="11"/>
                  <a:pt x="3" y="11"/>
                </a:cubicBezTo>
                <a:cubicBezTo>
                  <a:pt x="0" y="5"/>
                  <a:pt x="4" y="0"/>
                  <a:pt x="10" y="0"/>
                </a:cubicBezTo>
                <a:cubicBezTo>
                  <a:pt x="178" y="0"/>
                  <a:pt x="178" y="0"/>
                  <a:pt x="178" y="0"/>
                </a:cubicBezTo>
                <a:cubicBezTo>
                  <a:pt x="178" y="28"/>
                  <a:pt x="178" y="28"/>
                  <a:pt x="178" y="28"/>
                </a:cubicBezTo>
                <a:lnTo>
                  <a:pt x="22" y="28"/>
                </a:lnTo>
                <a:close/>
              </a:path>
            </a:pathLst>
          </a:custGeom>
          <a:solidFill>
            <a:schemeClr val="accent3"/>
          </a:solidFill>
          <a:ln>
            <a:noFill/>
          </a:ln>
        </p:spPr>
        <p:txBody>
          <a:bodyPr vert="horz" wrap="square" lIns="91440" tIns="45720" rIns="91440" bIns="45720" numCol="1" anchor="t" anchorCtr="0" compatLnSpc="1"/>
          <a:lstStyle/>
          <a:p>
            <a:pPr marL="0" marR="0" lvl="0" indent="0" algn="l"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838200" y="518984"/>
            <a:ext cx="6180438" cy="1171704"/>
          </a:xfrm>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838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381033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页脚占位符 5"/>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灯片编号占位符 6"/>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a:buNone/>
            </a:pPr>
            <a:fld id="{9A0DB2DC-4C9A-4742-B13C-FB6460FD3503}" type="slidenum">
              <a:rPr lang="zh-CN" altLang="en-US" dirty="0"/>
            </a:fld>
            <a:endParaRPr lang="zh-CN" altLang="en-US" dirty="0"/>
          </a:p>
        </p:txBody>
      </p:sp>
      <p:sp>
        <p:nvSpPr>
          <p:cNvPr id="5" name="日期占位符 4"/>
          <p:cNvSpPr>
            <a:spLocks noGrp="1"/>
          </p:cNvSpPr>
          <p:nvPr>
            <p:ph type="dt" sz="half" idx="10"/>
          </p:nvPr>
        </p:nvSpPr>
        <p:spPr/>
        <p:txBody>
          <a:bodyPr/>
          <a:lstStyle/>
          <a:p>
            <a:pPr marL="0" marR="0" lvl="0" indent="0" algn="l" defTabSz="913130" rtl="0" eaLnBrk="1" fontAlgn="base"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dirty="0" smtClean="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a:xfrm>
            <a:off x="838200" y="1825625"/>
            <a:ext cx="10515600" cy="4351339"/>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2"/>
          </p:nvPr>
        </p:nvSpPr>
        <p:spPr>
          <a:xfrm>
            <a:off x="838200" y="6356351"/>
            <a:ext cx="2743200" cy="365125"/>
          </a:xfrm>
        </p:spPr>
        <p:txBody>
          <a:bodyPr/>
          <a:lstStyle>
            <a:lvl1pPr eaLnBrk="1" hangingPunct="1">
              <a:buFont typeface="Arial" panose="020B0604020202020204" pitchFamily="34" charset="0"/>
              <a:buNone/>
              <a:defRPr noProof="1">
                <a:latin typeface="Calibri" panose="020F050202020403020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
        <p:nvSpPr>
          <p:cNvPr id="5" name="页脚占位符 4"/>
          <p:cNvSpPr>
            <a:spLocks noGrp="1"/>
          </p:cNvSpPr>
          <p:nvPr>
            <p:ph type="ftr" sz="quarter" idx="3"/>
          </p:nvPr>
        </p:nvSpPr>
        <p:spPr>
          <a:xfrm>
            <a:off x="4038600" y="6356351"/>
            <a:ext cx="4114800" cy="365125"/>
          </a:xfrm>
        </p:spPr>
        <p:txBody>
          <a:bodyPr/>
          <a:lstStyle>
            <a:lvl1pPr eaLnBrk="1" hangingPunct="1">
              <a:buFont typeface="Arial" panose="020B0604020202020204" pitchFamily="34" charset="0"/>
              <a:buNone/>
              <a:defRPr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
        <p:nvSpPr>
          <p:cNvPr id="6" name="灯片编号占位符 5"/>
          <p:cNvSpPr>
            <a:spLocks noGrp="1"/>
          </p:cNvSpPr>
          <p:nvPr>
            <p:ph type="sldNum" sz="quarter" idx="4"/>
          </p:nvPr>
        </p:nvSpPr>
        <p:spPr>
          <a:xfrm>
            <a:off x="8610600" y="6356351"/>
            <a:ext cx="2743200" cy="365125"/>
          </a:xfrm>
        </p:spPr>
        <p:txBody>
          <a:bodyPr/>
          <a:lstStyle>
            <a:lvl1pPr eaLnBrk="1" hangingPunct="1">
              <a:buFont typeface="Arial" panose="020B0604020202020204" pitchFamily="34" charset="0"/>
              <a:buNone/>
              <a:defRPr noProof="1">
                <a:latin typeface="Calibri" panose="020F050202020403020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A2004ACD-0301-44FA-A3FB-CF5BB19FCA70}" type="slidenum">
              <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2">
    <p:bg>
      <p:bgPr>
        <a:solidFill>
          <a:schemeClr val="bg1"/>
        </a:solidFill>
        <a:effectLst/>
      </p:bgPr>
    </p:bg>
    <p:spTree>
      <p:nvGrpSpPr>
        <p:cNvPr id="1" name=""/>
        <p:cNvGrpSpPr/>
        <p:nvPr/>
      </p:nvGrpSpPr>
      <p:grpSpPr>
        <a:xfrm>
          <a:off x="0" y="0"/>
          <a:ext cx="0" cy="0"/>
          <a:chOff x="0" y="0"/>
          <a:chExt cx="0" cy="0"/>
        </a:xfrm>
      </p:grpSpPr>
      <p:sp>
        <p:nvSpPr>
          <p:cNvPr id="3" name="Rectangle 3"/>
          <p:cNvSpPr/>
          <p:nvPr/>
        </p:nvSpPr>
        <p:spPr>
          <a:xfrm>
            <a:off x="0" y="1333500"/>
            <a:ext cx="12192000" cy="552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b="0" i="0" u="none" strike="noStrike" kern="1200" cap="none" spc="0" normalizeH="0" baseline="0" noProof="1">
              <a:ln>
                <a:noFill/>
              </a:ln>
              <a:solidFill>
                <a:schemeClr val="lt1"/>
              </a:solidFill>
              <a:effectLst/>
              <a:uLnTx/>
              <a:uFillTx/>
              <a:latin typeface="+mn-lt"/>
              <a:ea typeface="+mn-ea"/>
              <a:cs typeface="+mn-cs"/>
            </a:endParaRPr>
          </a:p>
        </p:txBody>
      </p:sp>
      <p:sp>
        <p:nvSpPr>
          <p:cNvPr id="4" name="Rectangle 4"/>
          <p:cNvSpPr/>
          <p:nvPr/>
        </p:nvSpPr>
        <p:spPr>
          <a:xfrm>
            <a:off x="0" y="963613"/>
            <a:ext cx="12192000" cy="366713"/>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13490575" y="-33337"/>
            <a:ext cx="22045613" cy="4772025"/>
          </a:xfrm>
          <a:prstGeom prst="rect">
            <a:avLst/>
          </a:prstGeom>
          <a:noFill/>
          <a:ln w="9525">
            <a:noFill/>
          </a:ln>
        </p:spPr>
      </p:pic>
      <p:pic>
        <p:nvPicPr>
          <p:cNvPr id="4100" name="图片 3"/>
          <p:cNvPicPr>
            <a:picLocks noChangeAspect="1"/>
          </p:cNvPicPr>
          <p:nvPr userDrawn="1"/>
        </p:nvPicPr>
        <p:blipFill>
          <a:blip r:embed="rId3"/>
          <a:stretch>
            <a:fillRect/>
          </a:stretch>
        </p:blipFill>
        <p:spPr>
          <a:xfrm>
            <a:off x="239713" y="5445125"/>
            <a:ext cx="14063663" cy="3525839"/>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image" Target="../media/image1.jpeg"/><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565CE74E-AB26-4998-AD42-012C4C1AD076}" type="slidenum">
              <a:rPr lang="zh-CN" altLang="en-US" smtClean="0"/>
            </a:fld>
            <a:endParaRPr lang="zh-CN" altLang="en-US" dirty="0"/>
          </a:p>
        </p:txBody>
      </p:sp>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文本框 6"/>
          <p:cNvSpPr txBox="1">
            <a:spLocks noChangeArrowheads="1"/>
          </p:cNvSpPr>
          <p:nvPr userDrawn="1"/>
        </p:nvSpPr>
        <p:spPr bwMode="auto">
          <a:xfrm>
            <a:off x="4318000" y="2971800"/>
            <a:ext cx="355600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defRPr>
            </a:lvl1pPr>
            <a:lvl2pPr>
              <a:defRPr>
                <a:solidFill>
                  <a:schemeClr val="tx1"/>
                </a:solidFill>
                <a:latin typeface="Calibri" panose="020F0502020204030204" charset="0"/>
              </a:defRPr>
            </a:lvl2pPr>
            <a:lvl3pPr>
              <a:defRPr>
                <a:solidFill>
                  <a:schemeClr val="tx1"/>
                </a:solidFill>
                <a:latin typeface="Calibri" panose="020F0502020204030204" charset="0"/>
              </a:defRPr>
            </a:lvl3pPr>
            <a:lvl4pPr>
              <a:defRPr>
                <a:solidFill>
                  <a:schemeClr val="tx1"/>
                </a:solidFill>
                <a:latin typeface="Calibri" panose="020F0502020204030204" charset="0"/>
              </a:defRPr>
            </a:lvl4pPr>
            <a:lvl5pPr>
              <a:defRPr>
                <a:solidFill>
                  <a:schemeClr val="tx1"/>
                </a:solidFill>
                <a:latin typeface="Calibri" panose="020F0502020204030204" charset="0"/>
              </a:defRPr>
            </a:lvl5pPr>
            <a:lvl6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6pPr>
            <a:lvl7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7pPr>
            <a:lvl8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8pPr>
            <a:lvl9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感谢您下载包图网平台上提供的</a:t>
            </a:r>
            <a:r>
              <a:rPr kumimoji="0" lang="en-US" altLang="zh-CN"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PPT</a:t>
            </a:r>
            <a:r>
              <a:rPr kumimoji="0" lang="zh-CN" altLang="en-US"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作品，为了您和包图网以及原创作者的利益，请勿复制、传播、销售，否则将承担法律责任！包图网将对作品进行维权，按照传播下载次数进行十倍的索取赔偿！</a:t>
            </a:r>
            <a:endParaRPr kumimoji="0" lang="zh-CN" altLang="en-US"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ibaotu.com</a:t>
            </a:r>
            <a:endParaRPr kumimoji="0" lang="en-US" altLang="zh-CN" sz="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endParaRPr>
          </a:p>
        </p:txBody>
      </p:sp>
      <p:pic>
        <p:nvPicPr>
          <p:cNvPr id="5124" name="图片 6" descr="logo横版 png"/>
          <p:cNvPicPr>
            <a:picLocks noChangeAspect="1"/>
          </p:cNvPicPr>
          <p:nvPr userDrawn="1"/>
        </p:nvPicPr>
        <p:blipFill>
          <a:blip r:embed="rId11"/>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Lst>
  <mc:AlternateContent xmlns:mc="http://schemas.openxmlformats.org/markup-compatibility/2006">
    <mc:Choice xmlns:p14="http://schemas.microsoft.com/office/powerpoint/2010/main" Requires="p14">
      <p:transition spd="slow" p14:dur="2000"/>
    </mc:Choice>
    <mc:Fallback>
      <p:transition spd="slow"/>
    </mc:Fallback>
  </mc:AlternateConten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565CE74E-AB26-4998-AD42-012C4C1AD076}"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565CE74E-AB26-4998-AD42-012C4C1AD076}"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11.png"/><Relationship Id="rId7" Type="http://schemas.openxmlformats.org/officeDocument/2006/relationships/tags" Target="../tags/tag5.xml"/><Relationship Id="rId6" Type="http://schemas.openxmlformats.org/officeDocument/2006/relationships/image" Target="../media/image10.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9.png"/><Relationship Id="rId12" Type="http://schemas.openxmlformats.org/officeDocument/2006/relationships/slideLayout" Target="../slideLayouts/slideLayout2.xml"/><Relationship Id="rId11" Type="http://schemas.openxmlformats.org/officeDocument/2006/relationships/image" Target="../media/image13.GIF"/><Relationship Id="rId10" Type="http://schemas.openxmlformats.org/officeDocument/2006/relationships/image" Target="../media/image12.GIF"/><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9.xml"/><Relationship Id="rId2" Type="http://schemas.openxmlformats.org/officeDocument/2006/relationships/image" Target="../media/image15.GIF"/><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6" Type="http://schemas.openxmlformats.org/officeDocument/2006/relationships/notesSlide" Target="../notesSlides/notesSlide1.xml"/><Relationship Id="rId15" Type="http://schemas.openxmlformats.org/officeDocument/2006/relationships/slideLayout" Target="../slideLayouts/slideLayout1.xml"/><Relationship Id="rId14" Type="http://schemas.openxmlformats.org/officeDocument/2006/relationships/image" Target="../media/image15.GIF"/><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4.xml"/><Relationship Id="rId2" Type="http://schemas.openxmlformats.org/officeDocument/2006/relationships/image" Target="../media/image15.GIF"/><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tags" Target="../tags/tag2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2.xml"/><Relationship Id="rId4" Type="http://schemas.openxmlformats.org/officeDocument/2006/relationships/image" Target="../media/image26.GIF"/><Relationship Id="rId3" Type="http://schemas.openxmlformats.org/officeDocument/2006/relationships/image" Target="../media/image12.GIF"/><Relationship Id="rId2" Type="http://schemas.openxmlformats.org/officeDocument/2006/relationships/image" Target="../media/image25.GIF"/><Relationship Id="rId1" Type="http://schemas.openxmlformats.org/officeDocument/2006/relationships/image" Target="../media/image24.GIF"/></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15.GIF"/><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15.GIF"/><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15.GIF"/><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0" y="584200"/>
            <a:ext cx="11887200" cy="2286000"/>
          </a:xfrm>
          <a:prstGeom prst="roundRect">
            <a:avLst>
              <a:gd name="adj" fmla="val 0"/>
            </a:avLst>
          </a:prstGeom>
          <a:noFill/>
          <a:ln w="25400" cap="flat" cmpd="sng">
            <a:noFill/>
            <a:prstDash val="solid"/>
            <a:round/>
          </a:ln>
        </p:spPr>
        <p:txBody>
          <a:bodyPr vert="horz" wrap="square" lIns="88900" tIns="50800" rIns="88900" bIns="50800" rtlCol="0" anchor="t" anchorCtr="0"/>
          <a:lstStyle/>
          <a:p>
            <a:pPr marL="0" indent="0" algn="just">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①A novel design approach to gardening has been gaining in popularity worldwide. Referred to as matrix planting, this approach aims for nature to do a lot more of the heavy lifting in the garden, and even some of the designing. Eschewing fertilizers (化肥) and power tools, it’s based on an elegantly simple principle: to garden more like nature does. </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4"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2025.1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AutoShape 5"/>
          <p:cNvSpPr/>
          <p:nvPr/>
        </p:nvSpPr>
        <p:spPr>
          <a:xfrm>
            <a:off x="44450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lstStyle/>
          <a:p>
            <a:pPr marL="0" indent="0" algn="ctr">
              <a:lnSpc>
                <a:spcPct val="100000"/>
              </a:lnSpc>
              <a:defRPr/>
            </a:pP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Step1: 紧抓首段关键词，识别</a:t>
            </a:r>
            <a:r>
              <a:rPr lang="zh-CN" alt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endParaRPr lang="en-US" sz="1100"/>
          </a:p>
        </p:txBody>
      </p:sp>
      <p:sp>
        <p:nvSpPr>
          <p:cNvPr id="10" name="AutoShape 7"/>
          <p:cNvSpPr/>
          <p:nvPr/>
        </p:nvSpPr>
        <p:spPr>
          <a:xfrm>
            <a:off x="638810" y="655955"/>
            <a:ext cx="4767580" cy="49085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lstStyle/>
          <a:p>
            <a:pPr algn="ctr">
              <a:defRPr/>
            </a:pPr>
          </a:p>
        </p:txBody>
      </p:sp>
      <p:sp>
        <p:nvSpPr>
          <p:cNvPr id="6" name="AutoShape 3"/>
          <p:cNvSpPr/>
          <p:nvPr/>
        </p:nvSpPr>
        <p:spPr>
          <a:xfrm>
            <a:off x="0" y="4382135"/>
            <a:ext cx="11887200" cy="2286000"/>
          </a:xfrm>
          <a:prstGeom prst="roundRect">
            <a:avLst>
              <a:gd name="adj" fmla="val 0"/>
            </a:avLst>
          </a:prstGeom>
          <a:noFill/>
          <a:ln w="25400" cap="flat" cmpd="sng">
            <a:noFill/>
            <a:prstDash val="solid"/>
            <a:round/>
          </a:ln>
        </p:spPr>
        <p:txBody>
          <a:bodyPr vert="horz" wrap="square" lIns="88900" tIns="50800" rIns="88900" bIns="50800" rtlCol="0" anchor="t" anchorCtr="0"/>
          <a:p>
            <a:pPr marL="0" indent="0" algn="just">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①The goal of this book is to make the case for digital minimalism, including a detailed exploration of what it asks and why it works, and then to teach you how to adopt this philosophy if you decide it’s right for you.</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8" name="AutoShape 7"/>
          <p:cNvSpPr/>
          <p:nvPr/>
        </p:nvSpPr>
        <p:spPr>
          <a:xfrm>
            <a:off x="8364855" y="4456430"/>
            <a:ext cx="3684905" cy="49085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p>
            <a:pPr algn="ctr">
              <a:defRPr/>
            </a:pPr>
          </a:p>
        </p:txBody>
      </p:sp>
      <p:sp>
        <p:nvSpPr>
          <p:cNvPr id="9" name="AutoShape 4"/>
          <p:cNvSpPr/>
          <p:nvPr/>
        </p:nvSpPr>
        <p:spPr>
          <a:xfrm>
            <a:off x="76200" y="3861435"/>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2023</a:t>
            </a:r>
            <a:r>
              <a:rPr lang="zh-CN" alt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全国</a:t>
            </a:r>
            <a:r>
              <a:rPr lang="en-US" altLang="zh-CN"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I</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bldLvl="0" animBg="1"/>
      <p:bldP spid="9"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0" y="584200"/>
            <a:ext cx="11887200" cy="2286000"/>
          </a:xfrm>
          <a:prstGeom prst="roundRect">
            <a:avLst>
              <a:gd name="adj" fmla="val 0"/>
            </a:avLst>
          </a:prstGeom>
          <a:noFill/>
          <a:ln w="25400" cap="flat" cmpd="sng">
            <a:noFill/>
            <a:prstDash val="solid"/>
            <a:round/>
          </a:ln>
        </p:spPr>
        <p:txBody>
          <a:bodyPr vert="horz" wrap="square" lIns="88900" tIns="50800" rIns="88900" bIns="50800" rtlCol="0" anchor="t" anchorCtr="0"/>
          <a:lstStyle/>
          <a:p>
            <a:pPr marL="0" indent="0" algn="just">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①Carbon removal is crucial for fighting climate change. Scientists at Salk Institute are making use of the natural capacity of plants to absorb carbon dioxide by enhancing their root systems. This optimization (优化) aims to increase the amount of carbon stored and extend the duration of its storage.</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   ②To design these climate-saving plants, the scientists are using a research tool called SLEAP—an AI software that tracks multiple features of root growth. Created by Salk Fellow Talmo Pereira, SLEAP was initially designed to track animal movement in the lab. Now, Pereira has teamed up with plant scientist Professor Wolfgang Busch to apply SLEAP to plants.</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4"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AutoShape 5"/>
          <p:cNvSpPr/>
          <p:nvPr/>
        </p:nvSpPr>
        <p:spPr>
          <a:xfrm>
            <a:off x="44450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lstStyle/>
          <a:p>
            <a:pPr marL="0" indent="0" algn="ctr">
              <a:lnSpc>
                <a:spcPct val="100000"/>
              </a:lnSpc>
              <a:defRPr/>
            </a:pP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Step1: 紧抓首段关键词，识别</a:t>
            </a:r>
            <a:r>
              <a:rPr lang="zh-CN" alt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endParaRPr lang="en-US" sz="1100"/>
          </a:p>
        </p:txBody>
      </p:sp>
      <p:sp>
        <p:nvSpPr>
          <p:cNvPr id="6" name="AutoShape 6"/>
          <p:cNvSpPr/>
          <p:nvPr/>
        </p:nvSpPr>
        <p:spPr>
          <a:xfrm>
            <a:off x="1044575" y="4081780"/>
            <a:ext cx="10103485" cy="2573020"/>
          </a:xfrm>
          <a:prstGeom prst="roundRect">
            <a:avLst>
              <a:gd name="adj" fmla="val 1692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lstStyle/>
          <a:p>
            <a:pPr marL="0" indent="0" algn="l">
              <a:lnSpc>
                <a:spcPct val="100000"/>
              </a:lnSpc>
              <a:defRPr/>
            </a:pPr>
            <a:r>
              <a:rPr 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Tips:以下句式可以帮助迅速掌握文章</a:t>
            </a:r>
            <a:r>
              <a:rPr lang="zh-CN" alt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r>
              <a:rPr 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sz="1100">
              <a:solidFill>
                <a:srgbClr val="FF9617"/>
              </a:solidFill>
            </a:endParaRPr>
          </a:p>
          <a:p>
            <a:pPr marL="0" indent="0" algn="l">
              <a:lnSpc>
                <a:spcPct val="100000"/>
              </a:lnSpc>
            </a:pPr>
            <a:r>
              <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1. A novel/new design</a:t>
            </a:r>
            <a:r>
              <a:rPr lang="en-US" sz="2400" b="1">
                <a:latin typeface="Times New Roman" panose="02020603050405020304"/>
                <a:ea typeface="Times New Roman" panose="02020603050405020304"/>
                <a:cs typeface="Times New Roman" panose="02020603050405020304"/>
                <a:sym typeface="Times New Roman" panose="02020603050405020304"/>
              </a:rPr>
              <a:t> concept/technology/product/</a:t>
            </a:r>
            <a:r>
              <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approach.... </a:t>
            </a:r>
            <a:endPar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pPr>
            <a:r>
              <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2.To</a:t>
            </a:r>
            <a:r>
              <a:rPr lang="zh-CN" altLang="en-US" sz="2400" b="1" i="0" u="none" strike="noStrike">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（解决某个问题）</a:t>
            </a:r>
            <a:r>
              <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 the scientists are using/making using of....</a:t>
            </a:r>
            <a:endPar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pPr>
            <a:r>
              <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3. Compared with the conventional..., the newly developed... has several remarkable features.</a:t>
            </a:r>
            <a:endPar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pPr>
            <a:r>
              <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4. How can we solve the problem of...? A new discovery may hold the key.</a:t>
            </a:r>
            <a:endParaRPr lang="en-US" sz="24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endParaRPr>
          </a:p>
        </p:txBody>
      </p:sp>
      <p:sp>
        <p:nvSpPr>
          <p:cNvPr id="9" name="AutoShape 7"/>
          <p:cNvSpPr/>
          <p:nvPr/>
        </p:nvSpPr>
        <p:spPr>
          <a:xfrm>
            <a:off x="76200" y="3263900"/>
            <a:ext cx="5085080" cy="35560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10" name="AutoShape 7"/>
          <p:cNvSpPr/>
          <p:nvPr/>
        </p:nvSpPr>
        <p:spPr>
          <a:xfrm>
            <a:off x="9763760" y="2870200"/>
            <a:ext cx="2122805" cy="29908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lstStyle/>
          <a:p>
            <a:pPr algn="ctr">
              <a:defRPr/>
            </a:pPr>
          </a:p>
        </p:txBody>
      </p:sp>
      <p:sp>
        <p:nvSpPr>
          <p:cNvPr id="7" name="AutoShape 7"/>
          <p:cNvSpPr/>
          <p:nvPr/>
        </p:nvSpPr>
        <p:spPr>
          <a:xfrm>
            <a:off x="9565005" y="735330"/>
            <a:ext cx="1836420" cy="29908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p>
            <a:pPr algn="ctr">
              <a:defRPr/>
            </a:pPr>
          </a:p>
        </p:txBody>
      </p:sp>
      <p:sp>
        <p:nvSpPr>
          <p:cNvPr id="8" name="AutoShape 7"/>
          <p:cNvSpPr/>
          <p:nvPr/>
        </p:nvSpPr>
        <p:spPr>
          <a:xfrm>
            <a:off x="2567940" y="1109345"/>
            <a:ext cx="3378200" cy="40449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lstStyle/>
          <a:p>
            <a:pPr algn="ctr">
              <a:defRPr/>
            </a:p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6" grpId="0" bldLvl="0" animBg="1"/>
      <p:bldP spid="7"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4" name="AutoShape 4"/>
          <p:cNvSpPr/>
          <p:nvPr/>
        </p:nvSpPr>
        <p:spPr>
          <a:xfrm>
            <a:off x="66675" y="375285"/>
            <a:ext cx="12039600" cy="6421755"/>
          </a:xfrm>
          <a:prstGeom prst="roundRect">
            <a:avLst>
              <a:gd name="adj" fmla="val 0"/>
            </a:avLst>
          </a:prstGeom>
          <a:noFill/>
          <a:ln w="12700" cap="flat" cmpd="sng">
            <a:solidFill>
              <a:srgbClr val="FFFF00">
                <a:alpha val="100000"/>
              </a:srgbClr>
            </a:solidFill>
            <a:prstDash val="solid"/>
            <a:miter lim="10000000"/>
          </a:ln>
        </p:spPr>
        <p:txBody>
          <a:bodyPr vert="horz" wrap="square" lIns="88900" tIns="50800" rIns="88900" bIns="50800" rtlCol="0" anchor="t" anchorCtr="0"/>
          <a:lstStyle/>
          <a:p>
            <a:pPr marL="0" indent="0" algn="just">
              <a:lnSpc>
                <a:spcPts val="2200"/>
              </a:lnSpc>
              <a:defRPr/>
            </a:pPr>
            <a:r>
              <a:rPr lang="en-US" sz="2000" b="1">
                <a:solidFill>
                  <a:srgbClr val="000000"/>
                </a:solidFill>
                <a:ea typeface="Times New Roman" panose="02020603050405020304"/>
                <a:cs typeface="Times New Roman" panose="02020603050405020304"/>
                <a:sym typeface="Times New Roman" panose="02020603050405020304"/>
              </a:rPr>
              <a:t>  ①Carbon removal is crucial for fighting climate change. </a:t>
            </a:r>
            <a:r>
              <a:rPr lang="en-US" sz="2000" b="1">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Scientists at Salk Institute are making use of the natural capacity of plants to absorb carbon dioxide by enhancing their root systems.</a:t>
            </a:r>
            <a:r>
              <a:rPr lang="en-US" sz="2000" b="1">
                <a:solidFill>
                  <a:srgbClr val="000000"/>
                </a:solidFill>
                <a:ea typeface="Times New Roman" panose="02020603050405020304"/>
                <a:cs typeface="Times New Roman" panose="02020603050405020304"/>
                <a:sym typeface="Times New Roman" panose="02020603050405020304"/>
              </a:rPr>
              <a:t> This optimization (优化) aims to increase the amount of carbon stored and extend the duration of its storage.</a:t>
            </a:r>
            <a:endParaRPr lang="en-US" sz="20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r>
              <a:rPr lang="en-US" sz="2000" b="1">
                <a:solidFill>
                  <a:srgbClr val="000000"/>
                </a:solidFill>
                <a:ea typeface="Times New Roman" panose="02020603050405020304"/>
                <a:cs typeface="Times New Roman" panose="02020603050405020304"/>
                <a:sym typeface="Times New Roman" panose="02020603050405020304"/>
              </a:rPr>
              <a:t>  ②To design these climate-saving plants, </a:t>
            </a:r>
            <a:r>
              <a:rPr lang="en-US" sz="2000" b="1">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the scientists are using a research tool called SLEAP</a:t>
            </a:r>
            <a:r>
              <a:rPr lang="en-US" sz="2000" b="1">
                <a:solidFill>
                  <a:srgbClr val="000000"/>
                </a:solidFill>
                <a:ea typeface="Times New Roman" panose="02020603050405020304"/>
                <a:cs typeface="Times New Roman" panose="02020603050405020304"/>
                <a:sym typeface="Times New Roman" panose="02020603050405020304"/>
              </a:rPr>
              <a:t>—an AI software that tracks multiple features of root growth. Created by Salk Fellow Talmo Pereira, SLEAP was initially designed to track animal movement in the lab. Now, Pereira has teamed up with plant scientist Professor Wolfgang Busch to apply SLEAP to plants.</a:t>
            </a:r>
            <a:endParaRPr lang="en-US" sz="20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r>
              <a:rPr lang="en-US" sz="2000" b="1">
                <a:solidFill>
                  <a:srgbClr val="000000"/>
                </a:solidFill>
                <a:ea typeface="Times New Roman" panose="02020603050405020304"/>
                <a:cs typeface="Times New Roman" panose="02020603050405020304"/>
                <a:sym typeface="Times New Roman" panose="02020603050405020304"/>
              </a:rPr>
              <a:t>  ③In a study published in Plant Phenomics, Busch and Pereira </a:t>
            </a:r>
            <a:r>
              <a:rPr lang="en-US" sz="2000" b="1">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establish a new procedure for using SLEAP to analyze plant root phenotypes</a:t>
            </a:r>
            <a:r>
              <a:rPr lang="en-US" sz="2000" b="1">
                <a:solidFill>
                  <a:srgbClr val="000000"/>
                </a:solidFill>
                <a:ea typeface="Times New Roman" panose="02020603050405020304"/>
                <a:cs typeface="Times New Roman" panose="02020603050405020304"/>
                <a:sym typeface="Times New Roman" panose="02020603050405020304"/>
              </a:rPr>
              <a:t>—how deep and wide they grow, how massive their root systems become, and other physical qualities. Prior to SLEAP, tracking the physical characteristics of both plants and animals required a lot of labor that slowed the scientific process. SLEAP uses computer vision (the ability for computers to understand images) and deep learning (an AI approach for training a computer to learn and work like the human brain) to help researchers process images much more quickly.</a:t>
            </a:r>
            <a:endParaRPr lang="en-US" sz="20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r>
              <a:rPr lang="en-US" sz="2000" b="1">
                <a:solidFill>
                  <a:srgbClr val="000000"/>
                </a:solidFill>
                <a:ea typeface="Times New Roman" panose="02020603050405020304"/>
                <a:cs typeface="Times New Roman" panose="02020603050405020304"/>
                <a:sym typeface="Times New Roman" panose="02020603050405020304"/>
              </a:rPr>
              <a:t>  ④</a:t>
            </a:r>
            <a:r>
              <a:rPr lang="en-US" sz="2000" b="1">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The application of SLEAP to plants has already enabled researchers to establish the most extensive catalog (目录) </a:t>
            </a:r>
            <a:r>
              <a:rPr lang="en-US" sz="2000" b="1">
                <a:solidFill>
                  <a:srgbClr val="000000"/>
                </a:solidFill>
                <a:ea typeface="Times New Roman" panose="02020603050405020304"/>
                <a:cs typeface="Times New Roman" panose="02020603050405020304"/>
                <a:sym typeface="Times New Roman" panose="02020603050405020304"/>
              </a:rPr>
              <a:t>of plant root phenotypes to date. What’s more, tracking these physical root system characteristics helps scientists find genes (基因) associated with those characteristics, as well as whether multiple root characteristics are determined by the same genes or independently. This allows the Salk team to determine what genes are most beneficial to their plant designs.</a:t>
            </a:r>
            <a:endParaRPr lang="en-US" sz="2000" b="1" i="0" u="none" strike="noStrike">
              <a:solidFill>
                <a:srgbClr val="000000"/>
              </a:solidFill>
              <a:ea typeface="Times New Roman" panose="02020603050405020304"/>
              <a:cs typeface="Times New Roman" panose="02020603050405020304"/>
              <a:sym typeface="Times New Roman" panose="02020603050405020304"/>
            </a:endParaRPr>
          </a:p>
          <a:p>
            <a:pPr marL="0" algn="just">
              <a:lnSpc>
                <a:spcPts val="2200"/>
              </a:lnSpc>
              <a:buClrTx/>
              <a:buSzTx/>
              <a:buFontTx/>
              <a:defRPr/>
            </a:pPr>
            <a:r>
              <a:rPr lang="en-US" sz="2000" b="1">
                <a:solidFill>
                  <a:srgbClr val="000000"/>
                </a:solidFill>
                <a:ea typeface="Times New Roman" panose="02020603050405020304"/>
                <a:cs typeface="Times New Roman" panose="02020603050405020304"/>
                <a:sym typeface="Times New Roman" panose="02020603050405020304"/>
              </a:rPr>
              <a:t>    </a:t>
            </a:r>
            <a:r>
              <a:rPr lang="en-US" sz="2000" b="1">
                <a:solidFill>
                  <a:srgbClr val="000000"/>
                </a:solidFill>
                <a:latin typeface="Calibri" panose="020F0502020204030204" charset="0"/>
                <a:ea typeface="Times New Roman" panose="02020603050405020304"/>
                <a:cs typeface="Times New Roman" panose="02020603050405020304"/>
                <a:sym typeface="Times New Roman" panose="02020603050405020304"/>
              </a:rPr>
              <a:t>⑤</a:t>
            </a:r>
            <a:r>
              <a:rPr lang="en-US" sz="2000" b="1">
                <a:solidFill>
                  <a:srgbClr val="000000"/>
                </a:solidFill>
                <a:ea typeface="Times New Roman" panose="02020603050405020304"/>
                <a:cs typeface="Times New Roman" panose="02020603050405020304"/>
                <a:sym typeface="Times New Roman" panose="02020603050405020304"/>
              </a:rPr>
              <a:t>“Our cooperation is truly proof of what makes Salk science so special and impactful,” says Pereira. “We’re not just ‘borrowing’ from different disciplines—</a:t>
            </a:r>
            <a:r>
              <a:rPr lang="en-US" sz="2000" b="1">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we’re really putting them on equal footing in order to create something greater than the sum of its parts.</a:t>
            </a:r>
            <a:endParaRPr lang="en-US" sz="2000" b="1">
              <a:solidFill>
                <a:srgbClr val="000000"/>
              </a:solidFill>
              <a:ea typeface="Times New Roman" panose="02020603050405020304"/>
              <a:cs typeface="Times New Roman" panose="02020603050405020304"/>
              <a:sym typeface="Times New Roman" panose="02020603050405020304"/>
            </a:endParaRPr>
          </a:p>
        </p:txBody>
      </p:sp>
      <p:sp>
        <p:nvSpPr>
          <p:cNvPr id="8" name="AutoShape 8"/>
          <p:cNvSpPr/>
          <p:nvPr/>
        </p:nvSpPr>
        <p:spPr>
          <a:xfrm>
            <a:off x="42672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Step2: 根据主题句，识别语篇结构</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AutoShape 4"/>
          <p:cNvSpPr/>
          <p:nvPr/>
        </p:nvSpPr>
        <p:spPr>
          <a:xfrm>
            <a:off x="66675" y="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8" name="AutoShape 8"/>
          <p:cNvSpPr/>
          <p:nvPr/>
        </p:nvSpPr>
        <p:spPr>
          <a:xfrm>
            <a:off x="42672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Step2: 根据主题句，识别语篇结构</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 name="AutoShape 19"/>
          <p:cNvSpPr/>
          <p:nvPr/>
        </p:nvSpPr>
        <p:spPr>
          <a:xfrm>
            <a:off x="3096895" y="547370"/>
            <a:ext cx="9079230" cy="94932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Background</a:t>
            </a:r>
            <a:endPar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首句点明问题（Carbon removal is crucial），第二句提出解决方案（making use of...by enhancing...）。“aims to” 明确表达了科学家的目标，直接对应 Q32。</a:t>
            </a:r>
            <a:endPar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21" name="AutoShape 21"/>
          <p:cNvSpPr/>
          <p:nvPr/>
        </p:nvSpPr>
        <p:spPr>
          <a:xfrm>
            <a:off x="3096260" y="2973070"/>
            <a:ext cx="9080500" cy="1205230"/>
          </a:xfrm>
          <a:prstGeom prst="roundRect">
            <a:avLst>
              <a:gd name="adj" fmla="val 16326"/>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Working princple/mechanism</a:t>
            </a:r>
            <a:endPar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使用破折号“——”对“root phenotypes”进行具体解释（how deep...），体现了科普文的严谨性。“Prior to SLEAP, ... required a lot of labor... SLEAP uses... to help... much more quickly.” 通过突出旧方法的弊端（labor, slow）来反衬新事物的优势。</a:t>
            </a:r>
            <a:endPar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23" name="AutoShape 23"/>
          <p:cNvSpPr/>
          <p:nvPr/>
        </p:nvSpPr>
        <p:spPr>
          <a:xfrm>
            <a:off x="3097530" y="4418965"/>
            <a:ext cx="9078595" cy="1066800"/>
          </a:xfrm>
          <a:prstGeom prst="roundRect">
            <a:avLst>
              <a:gd name="adj" fmla="val 17391"/>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 Application</a:t>
            </a:r>
            <a:endPar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“What's more...” 引导内容递进，从建立目录（establish catalog）深入到基因层面（find genes），层层推进，展现SLEAP的实际价值。直接解答 Q34。</a:t>
            </a:r>
            <a:endPar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6" name="AutoShape 21"/>
          <p:cNvSpPr/>
          <p:nvPr/>
        </p:nvSpPr>
        <p:spPr>
          <a:xfrm>
            <a:off x="3096260" y="1659255"/>
            <a:ext cx="9081135" cy="1099185"/>
          </a:xfrm>
          <a:prstGeom prst="roundRect">
            <a:avLst>
              <a:gd name="adj" fmla="val 16326"/>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Introudction of SLEAP</a:t>
            </a:r>
            <a:endPar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“Created by... initially designed to track animal movement... Now... apply to plants.” 通过“initial”和“now”的时间对比，清晰交代了工具的来源和用途的拓展，是 Q33 的直接出处。</a:t>
            </a:r>
            <a:endPar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3" name="AutoShape 23"/>
          <p:cNvSpPr/>
          <p:nvPr/>
        </p:nvSpPr>
        <p:spPr>
          <a:xfrm>
            <a:off x="3097530" y="5774690"/>
            <a:ext cx="9079230" cy="1010920"/>
          </a:xfrm>
          <a:prstGeom prst="roundRect">
            <a:avLst>
              <a:gd name="adj" fmla="val 17391"/>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 Significance</a:t>
            </a:r>
            <a:endParaRPr lang="en-US" sz="2800" b="1">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rPr>
              <a:t>引用研究者原话，增强结论的可信度与感染力。 用“borrowing”和“equal footing”的对比，生动阐释跨学科合作的本质，是 Q35 推理的依据。</a:t>
            </a:r>
            <a:endParaRPr lang="en-US">
              <a:solidFill>
                <a:schemeClr val="tx1"/>
              </a:solidFill>
              <a:latin typeface="Times New Roman" panose="02020603050405020304" charset="0"/>
              <a:ea typeface="微软雅黑" panose="020B0503020204020204" charset="-122"/>
              <a:cs typeface="Times New Roman" panose="02020603050405020304" charset="0"/>
              <a:sym typeface="Times New Roman" panose="02020603050405020304"/>
            </a:endParaRPr>
          </a:p>
        </p:txBody>
      </p:sp>
      <p:pic>
        <p:nvPicPr>
          <p:cNvPr id="7" name="图片 6"/>
          <p:cNvPicPr>
            <a:picLocks noChangeAspect="1"/>
          </p:cNvPicPr>
          <p:nvPr/>
        </p:nvPicPr>
        <p:blipFill>
          <a:blip r:embed="rId2"/>
          <a:stretch>
            <a:fillRect/>
          </a:stretch>
        </p:blipFill>
        <p:spPr>
          <a:xfrm>
            <a:off x="635" y="238760"/>
            <a:ext cx="3096895" cy="6593840"/>
          </a:xfrm>
          <a:prstGeom prst="rect">
            <a:avLst/>
          </a:prstGeom>
        </p:spPr>
      </p:pic>
      <p:sp>
        <p:nvSpPr>
          <p:cNvPr id="4" name="AutoShape 4"/>
          <p:cNvSpPr/>
          <p:nvPr/>
        </p:nvSpPr>
        <p:spPr>
          <a:xfrm>
            <a:off x="66675" y="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3" grpId="0" bldLvl="0" animBg="1"/>
      <p:bldP spid="6" grpId="0" bldLvl="0" animBg="1"/>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9" name="AutoShape 9"/>
          <p:cNvSpPr/>
          <p:nvPr/>
        </p:nvSpPr>
        <p:spPr>
          <a:xfrm>
            <a:off x="152400" y="76200"/>
            <a:ext cx="63627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Step3: 利用</a:t>
            </a:r>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结构定位信息段</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4034" name="文本框 1"/>
          <p:cNvSpPr txBox="1"/>
          <p:nvPr/>
        </p:nvSpPr>
        <p:spPr>
          <a:xfrm>
            <a:off x="-86360" y="1628775"/>
            <a:ext cx="12278360" cy="5631180"/>
          </a:xfrm>
          <a:prstGeom prst="rect">
            <a:avLst/>
          </a:prstGeom>
          <a:solidFill>
            <a:schemeClr val="bg1"/>
          </a:solidFill>
          <a:ln w="9525">
            <a:noFill/>
          </a:ln>
        </p:spPr>
        <p:txBody>
          <a:bodyPr wrap="square">
            <a:spAutoFit/>
          </a:bodyPr>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cxnSp>
        <p:nvCxnSpPr>
          <p:cNvPr id="8" name="直接箭头连接符 7"/>
          <p:cNvCxnSpPr/>
          <p:nvPr/>
        </p:nvCxnSpPr>
        <p:spPr>
          <a:xfrm flipH="1">
            <a:off x="4852670" y="1966628"/>
            <a:ext cx="1033145" cy="177165"/>
          </a:xfrm>
          <a:prstGeom prst="straightConnector1">
            <a:avLst/>
          </a:prstGeom>
          <a:ln w="44450">
            <a:solidFill>
              <a:srgbClr val="EE843C"/>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4947920" y="3058377"/>
            <a:ext cx="1009650" cy="171450"/>
          </a:xfrm>
          <a:prstGeom prst="straightConnector1">
            <a:avLst/>
          </a:prstGeom>
          <a:ln w="44450">
            <a:solidFill>
              <a:srgbClr val="EE843C"/>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4852029" y="4162886"/>
            <a:ext cx="1086485" cy="760095"/>
          </a:xfrm>
          <a:prstGeom prst="straightConnector1">
            <a:avLst/>
          </a:prstGeom>
          <a:ln w="44450">
            <a:solidFill>
              <a:srgbClr val="EE843C"/>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4834026" y="5382555"/>
            <a:ext cx="1085215" cy="80010"/>
          </a:xfrm>
          <a:prstGeom prst="straightConnector1">
            <a:avLst/>
          </a:prstGeom>
          <a:ln w="44450">
            <a:solidFill>
              <a:srgbClr val="EE843C"/>
            </a:solidFill>
            <a:tailEnd type="arrow"/>
          </a:ln>
        </p:spPr>
        <p:style>
          <a:lnRef idx="1">
            <a:schemeClr val="accent1"/>
          </a:lnRef>
          <a:fillRef idx="0">
            <a:schemeClr val="accent1"/>
          </a:fillRef>
          <a:effectRef idx="0">
            <a:schemeClr val="accent1"/>
          </a:effectRef>
          <a:fontRef idx="minor">
            <a:schemeClr val="tx1"/>
          </a:fontRef>
        </p:style>
      </p:cxnSp>
      <p:sp>
        <p:nvSpPr>
          <p:cNvPr id="18" name="TextBox 2"/>
          <p:cNvSpPr txBox="1"/>
          <p:nvPr/>
        </p:nvSpPr>
        <p:spPr>
          <a:xfrm>
            <a:off x="5880100" y="1676400"/>
            <a:ext cx="6430010" cy="4399915"/>
          </a:xfrm>
          <a:prstGeom prst="rect">
            <a:avLst/>
          </a:prstGeom>
          <a:noFill/>
        </p:spPr>
        <p:txBody>
          <a:bodyPr wrap="square" rtlCol="0">
            <a:spAutoFit/>
          </a:bodyPr>
          <a:p>
            <a:r>
              <a:rPr lang="en-US" altLang="zh-CN" sz="2800" b="1" dirty="0" smtClean="0">
                <a:latin typeface="Times New Roman" panose="02020603050405020304" charset="0"/>
                <a:cs typeface="Times New Roman" panose="02020603050405020304" charset="0"/>
              </a:rPr>
              <a:t>Q32: </a:t>
            </a:r>
            <a:r>
              <a:rPr lang="en-US" sz="2800" b="1">
                <a:latin typeface="Times New Roman" panose="02020603050405020304" charset="0"/>
                <a:cs typeface="Times New Roman" panose="02020603050405020304" charset="0"/>
              </a:rPr>
              <a:t>What do the scientists at Salk Institute </a:t>
            </a:r>
            <a:r>
              <a:rPr lang="en-US" sz="2800" b="1">
                <a:effectLst>
                  <a:glow rad="139700">
                    <a:schemeClr val="accent2">
                      <a:satMod val="175000"/>
                      <a:alpha val="40000"/>
                    </a:schemeClr>
                  </a:glow>
                </a:effectLst>
                <a:latin typeface="Times New Roman" panose="02020603050405020304" charset="0"/>
                <a:cs typeface="Times New Roman" panose="02020603050405020304" charset="0"/>
              </a:rPr>
              <a:t>hope </a:t>
            </a:r>
            <a:r>
              <a:rPr lang="en-US" sz="2800" b="1">
                <a:latin typeface="Times New Roman" panose="02020603050405020304" charset="0"/>
                <a:cs typeface="Times New Roman" panose="02020603050405020304" charset="0"/>
              </a:rPr>
              <a:t>to achieve?</a:t>
            </a:r>
            <a:endParaRPr lang="en-US" sz="2800" b="1">
              <a:latin typeface="Times New Roman" panose="02020603050405020304" charset="0"/>
              <a:cs typeface="Times New Roman" panose="02020603050405020304" charset="0"/>
            </a:endParaRPr>
          </a:p>
          <a:p>
            <a:endParaRPr lang="en-US" sz="2800" b="1">
              <a:latin typeface="Times New Roman" panose="02020603050405020304" charset="0"/>
              <a:cs typeface="Times New Roman" panose="02020603050405020304" charset="0"/>
            </a:endParaRPr>
          </a:p>
          <a:p>
            <a:pPr algn="l">
              <a:buClrTx/>
              <a:buSzTx/>
              <a:buFontTx/>
            </a:pPr>
            <a:r>
              <a:rPr lang="en-US" altLang="zh-CN" sz="2800" b="1" dirty="0">
                <a:latin typeface="Times New Roman" panose="02020603050405020304" charset="0"/>
                <a:cs typeface="Times New Roman" panose="02020603050405020304" charset="0"/>
              </a:rPr>
              <a:t>Q</a:t>
            </a:r>
            <a:r>
              <a:rPr lang="en-US" sz="2800" b="1">
                <a:solidFill>
                  <a:srgbClr val="000000"/>
                </a:solidFill>
                <a:latin typeface="Times New Roman" panose="02020603050405020304" charset="0"/>
                <a:ea typeface="Times New Roman" panose="02020603050405020304"/>
                <a:cs typeface="Times New Roman" panose="02020603050405020304" charset="0"/>
                <a:sym typeface="Times New Roman" panose="02020603050405020304"/>
              </a:rPr>
              <a:t>33: </a:t>
            </a:r>
            <a:r>
              <a:rPr lang="en-US" sz="2800" b="1">
                <a:effectLst>
                  <a:glow rad="139700">
                    <a:schemeClr val="accent2">
                      <a:satMod val="175000"/>
                      <a:alpha val="40000"/>
                    </a:schemeClr>
                  </a:glow>
                </a:effectLst>
                <a:latin typeface="Times New Roman" panose="02020603050405020304" charset="0"/>
                <a:cs typeface="Times New Roman" panose="02020603050405020304" charset="0"/>
              </a:rPr>
              <a:t>Why </a:t>
            </a:r>
            <a:r>
              <a:rPr lang="en-US" sz="2800" b="1">
                <a:latin typeface="Times New Roman" panose="02020603050405020304" charset="0"/>
                <a:cs typeface="Times New Roman" panose="02020603050405020304" charset="0"/>
              </a:rPr>
              <a:t>did Pereira create </a:t>
            </a:r>
            <a:r>
              <a:rPr lang="en-US" sz="2800" b="1">
                <a:effectLst>
                  <a:glow rad="139700">
                    <a:schemeClr val="accent2">
                      <a:satMod val="175000"/>
                      <a:alpha val="40000"/>
                    </a:schemeClr>
                  </a:glow>
                </a:effectLst>
                <a:latin typeface="Times New Roman" panose="02020603050405020304" charset="0"/>
                <a:cs typeface="Times New Roman" panose="02020603050405020304" charset="0"/>
              </a:rPr>
              <a:t>SLEAP</a:t>
            </a:r>
            <a:r>
              <a:rPr lang="en-US" sz="2800" b="1">
                <a:latin typeface="Times New Roman" panose="02020603050405020304" charset="0"/>
                <a:cs typeface="Times New Roman" panose="02020603050405020304" charset="0"/>
              </a:rPr>
              <a:t>?</a:t>
            </a:r>
            <a:endParaRPr lang="en-US" sz="2800" b="1">
              <a:latin typeface="Times New Roman" panose="02020603050405020304" charset="0"/>
              <a:cs typeface="Times New Roman" panose="02020603050405020304" charset="0"/>
            </a:endParaRPr>
          </a:p>
          <a:p>
            <a:endParaRPr lang="en-US" altLang="zh-CN" sz="2800" b="1" dirty="0" smtClean="0">
              <a:latin typeface="Times New Roman" panose="02020603050405020304" charset="0"/>
              <a:cs typeface="Times New Roman" panose="02020603050405020304" charset="0"/>
            </a:endParaRPr>
          </a:p>
          <a:p>
            <a:r>
              <a:rPr lang="en-US" altLang="zh-CN" sz="2800" b="1" dirty="0" smtClean="0">
                <a:latin typeface="Times New Roman" panose="02020603050405020304" charset="0"/>
                <a:cs typeface="Times New Roman" panose="02020603050405020304" charset="0"/>
              </a:rPr>
              <a:t>Q34: </a:t>
            </a:r>
            <a:r>
              <a:rPr lang="en-US" sz="2800" b="1">
                <a:latin typeface="Times New Roman" panose="02020603050405020304" charset="0"/>
                <a:cs typeface="Times New Roman" panose="02020603050405020304" charset="0"/>
              </a:rPr>
              <a:t>What will SLEAP </a:t>
            </a:r>
            <a:r>
              <a:rPr lang="en-US" sz="2800" b="1">
                <a:effectLst>
                  <a:glow rad="139700">
                    <a:schemeClr val="accent2">
                      <a:satMod val="175000"/>
                      <a:alpha val="40000"/>
                    </a:schemeClr>
                  </a:glow>
                </a:effectLst>
                <a:latin typeface="Times New Roman" panose="02020603050405020304" charset="0"/>
                <a:cs typeface="Times New Roman" panose="02020603050405020304" charset="0"/>
              </a:rPr>
              <a:t>help</a:t>
            </a:r>
            <a:r>
              <a:rPr lang="en-US" sz="2800" b="1">
                <a:latin typeface="Times New Roman" panose="02020603050405020304" charset="0"/>
                <a:cs typeface="Times New Roman" panose="02020603050405020304" charset="0"/>
              </a:rPr>
              <a:t> the scientists do?</a:t>
            </a:r>
            <a:endParaRPr lang="en-US" sz="2800" b="1">
              <a:latin typeface="Times New Roman" panose="02020603050405020304" charset="0"/>
              <a:cs typeface="Times New Roman" panose="02020603050405020304" charset="0"/>
            </a:endParaRPr>
          </a:p>
          <a:p>
            <a:endParaRPr lang="en-US" sz="2800" b="1" i="0" u="none" strike="noStrike">
              <a:solidFill>
                <a:srgbClr val="000000"/>
              </a:solidFill>
              <a:latin typeface="Times New Roman" panose="02020603050405020304" charset="0"/>
              <a:ea typeface="Songti SC"/>
              <a:cs typeface="Times New Roman" panose="02020603050405020304" charset="0"/>
              <a:sym typeface="Songti SC"/>
            </a:endParaRPr>
          </a:p>
          <a:p>
            <a:r>
              <a:rPr lang="en-US" altLang="zh-CN" sz="2800" b="1" dirty="0">
                <a:latin typeface="Times New Roman" panose="02020603050405020304" charset="0"/>
                <a:cs typeface="Times New Roman" panose="02020603050405020304" charset="0"/>
              </a:rPr>
              <a:t>Q35: </a:t>
            </a:r>
            <a:r>
              <a:rPr lang="en-US" sz="2800" b="1">
                <a:latin typeface="Times New Roman" panose="02020603050405020304" charset="0"/>
                <a:cs typeface="Times New Roman" panose="02020603050405020304" charset="0"/>
              </a:rPr>
              <a:t>What can be inferred from </a:t>
            </a:r>
            <a:r>
              <a:rPr lang="en-US" sz="2800" b="1">
                <a:effectLst>
                  <a:glow rad="139700">
                    <a:schemeClr val="accent2">
                      <a:satMod val="175000"/>
                      <a:alpha val="40000"/>
                    </a:schemeClr>
                  </a:glow>
                </a:effectLst>
                <a:latin typeface="Times New Roman" panose="02020603050405020304" charset="0"/>
                <a:cs typeface="Times New Roman" panose="02020603050405020304" charset="0"/>
              </a:rPr>
              <a:t>Pereira</a:t>
            </a:r>
            <a:r>
              <a:rPr lang="en-US" sz="2800" b="1">
                <a:latin typeface="Times New Roman" panose="02020603050405020304" charset="0"/>
                <a:cs typeface="Times New Roman" panose="02020603050405020304" charset="0"/>
              </a:rPr>
              <a:t>’s words?</a:t>
            </a:r>
            <a:endParaRPr lang="en-US" sz="2800" b="1">
              <a:latin typeface="Times New Roman" panose="02020603050405020304" charset="0"/>
              <a:cs typeface="Times New Roman" panose="02020603050405020304" charset="0"/>
            </a:endParaRPr>
          </a:p>
        </p:txBody>
      </p:sp>
      <p:graphicFrame>
        <p:nvGraphicFramePr>
          <p:cNvPr id="35" name="图示 34"/>
          <p:cNvGraphicFramePr/>
          <p:nvPr/>
        </p:nvGraphicFramePr>
        <p:xfrm>
          <a:off x="-80010" y="897255"/>
          <a:ext cx="5019040" cy="6027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AutoShape 20"/>
          <p:cNvSpPr/>
          <p:nvPr/>
        </p:nvSpPr>
        <p:spPr>
          <a:xfrm>
            <a:off x="8211185" y="1968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题文同序</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09855" y="5212080"/>
            <a:ext cx="11963400" cy="1527810"/>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32. What do the scientists at Salk Institute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hope</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to achieve?</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Keeping more carbon in plants.		B. Optimizing the use of energy.</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Enhancing biological diversity.		D. Reducing carbon absorption.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267970" y="487680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635" y="769620"/>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p>
            <a:pPr marL="0" indent="0" algn="just">
              <a:lnSpc>
                <a:spcPct val="100000"/>
              </a:lnSpc>
              <a:spcBef>
                <a:spcPts val="0"/>
              </a:spcBef>
              <a:spcAft>
                <a:spcPts val="0"/>
              </a:spcAft>
              <a:defRPr/>
            </a:pPr>
            <a:r>
              <a:rPr lang="en-US" sz="2800" b="1" i="0" u="none" strike="noStrike">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①Carbon removal is crucial for fighting climate change. Scientists at Salk Institute are making use of the natural capacity of plants to absorb carbon dioxide by enhancing their root systems. This optimization (优化) aims to increase the amount of carbon stored and extend the duration of its storage.</a:t>
            </a:r>
            <a:endParaRPr lang="en-US" sz="2800" b="1" i="0" u="none" strike="noStrike">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a:p>
            <a:pPr marL="0" indent="0" algn="just">
              <a:lnSpc>
                <a:spcPts val="2200"/>
              </a:lnSpc>
              <a:defRPr/>
            </a:pPr>
            <a:endParaRPr lang="en-US" sz="2800" b="1" i="0" u="none" strike="noStrike">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55245" y="2084070"/>
            <a:ext cx="11887835" cy="94678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25" name="AutoShape 20"/>
          <p:cNvSpPr/>
          <p:nvPr/>
        </p:nvSpPr>
        <p:spPr>
          <a:xfrm>
            <a:off x="8418195" y="527367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 name="文本框 3"/>
          <p:cNvSpPr txBox="1"/>
          <p:nvPr/>
        </p:nvSpPr>
        <p:spPr>
          <a:xfrm>
            <a:off x="55245" y="3184525"/>
            <a:ext cx="12144375" cy="202755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lang="en-US" altLang="zh-CN" sz="2800" b="1">
                <a:latin typeface="楷体" panose="02010609060101010101" charset="-122"/>
                <a:ea typeface="楷体" panose="02010609060101010101" charset="-122"/>
                <a:cs typeface="楷体" panose="02010609060101010101" charset="-122"/>
              </a:rPr>
              <a:t>题干中的</a:t>
            </a:r>
            <a:r>
              <a:rPr lang="en-US" altLang="zh-CN" sz="2800" b="1">
                <a:latin typeface="Times New Roman" panose="02020603050405020304" charset="0"/>
                <a:ea typeface="楷体" panose="02010609060101010101" charset="-122"/>
                <a:cs typeface="Times New Roman" panose="02020603050405020304" charset="0"/>
              </a:rPr>
              <a:t>“hope to achieve”</a:t>
            </a:r>
            <a:r>
              <a:rPr lang="en-US" altLang="zh-CN" sz="2800" b="1">
                <a:latin typeface="楷体" panose="02010609060101010101" charset="-122"/>
                <a:ea typeface="楷体" panose="02010609060101010101" charset="-122"/>
                <a:cs typeface="楷体" panose="02010609060101010101" charset="-122"/>
              </a:rPr>
              <a:t>完美对应文中的</a:t>
            </a:r>
            <a:r>
              <a:rPr lang="en-US" altLang="zh-CN" sz="2800" b="1">
                <a:latin typeface="Times New Roman" panose="02020603050405020304" charset="0"/>
                <a:ea typeface="楷体" panose="02010609060101010101" charset="-122"/>
                <a:cs typeface="Times New Roman" panose="02020603050405020304" charset="0"/>
              </a:rPr>
              <a:t>“aims to”</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p>
            <a:pPr>
              <a:lnSpc>
                <a:spcPct val="90000"/>
              </a:lnSpc>
            </a:pPr>
            <a:r>
              <a:rPr lang="en-US" altLang="zh-CN" sz="2800" b="1">
                <a:latin typeface="楷体" panose="02010609060101010101" charset="-122"/>
                <a:ea typeface="楷体" panose="02010609060101010101" charset="-122"/>
                <a:cs typeface="楷体" panose="02010609060101010101" charset="-122"/>
              </a:rPr>
              <a:t>选项A是对 </a:t>
            </a:r>
            <a:r>
              <a:rPr lang="en-US" altLang="zh-CN" sz="2800" b="1">
                <a:latin typeface="Times New Roman" panose="02020603050405020304" charset="0"/>
                <a:ea typeface="楷体" panose="02010609060101010101" charset="-122"/>
                <a:cs typeface="Times New Roman" panose="02020603050405020304" charset="0"/>
              </a:rPr>
              <a:t>“increase the amount of carbon stored”</a:t>
            </a:r>
            <a:r>
              <a:rPr lang="en-US" altLang="zh-CN" sz="2800" b="1">
                <a:latin typeface="楷体" panose="02010609060101010101" charset="-122"/>
                <a:ea typeface="楷体" panose="02010609060101010101" charset="-122"/>
                <a:cs typeface="楷体" panose="02010609060101010101" charset="-122"/>
              </a:rPr>
              <a:t> 的</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同义转述</a:t>
            </a:r>
            <a:r>
              <a:rPr lang="en-US" altLang="zh-CN" sz="2800" b="1">
                <a:latin typeface="楷体" panose="02010609060101010101" charset="-122"/>
                <a:ea typeface="楷体" panose="02010609060101010101" charset="-122"/>
                <a:cs typeface="楷体" panose="02010609060101010101" charset="-122"/>
              </a:rPr>
              <a:t>。B、C、D均与原文“增加储存，延长存储”的核心目标不符。</a:t>
            </a:r>
            <a:endParaRPr lang="en-US" altLang="zh-CN" sz="2800" b="1">
              <a:latin typeface="楷体" panose="02010609060101010101" charset="-122"/>
              <a:ea typeface="楷体" panose="02010609060101010101" charset="-122"/>
              <a:cs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lang="en-US" altLang="zh-CN" sz="2800" b="1">
                <a:latin typeface="楷体" panose="02010609060101010101" charset="-122"/>
                <a:ea typeface="楷体" panose="02010609060101010101" charset="-122"/>
                <a:cs typeface="楷体" panose="02010609060101010101" charset="-122"/>
              </a:rPr>
              <a:t>首段的目的性语言（</a:t>
            </a:r>
            <a:r>
              <a:rPr lang="en-US" altLang="zh-CN" sz="2800" b="1">
                <a:latin typeface="Times New Roman" panose="02020603050405020304" charset="0"/>
                <a:ea typeface="楷体" panose="02010609060101010101" charset="-122"/>
                <a:cs typeface="Times New Roman" panose="02020603050405020304" charset="0"/>
              </a:rPr>
              <a:t>aim to, in order to, so that</a:t>
            </a:r>
            <a:r>
              <a:rPr lang="en-US" altLang="zh-CN" sz="2800" b="1">
                <a:latin typeface="楷体" panose="02010609060101010101" charset="-122"/>
                <a:ea typeface="楷体" panose="02010609060101010101" charset="-122"/>
                <a:cs typeface="楷体" panose="02010609060101010101" charset="-122"/>
              </a:rPr>
              <a:t>）是事实细节题的高频考点</a:t>
            </a:r>
            <a:r>
              <a:rPr lang="zh-CN" altLang="en-US" sz="2800" b="1">
                <a:latin typeface="楷体" panose="02010609060101010101" charset="-122"/>
                <a:ea typeface="楷体" panose="02010609060101010101" charset="-122"/>
                <a:cs typeface="楷体" panose="02010609060101010101" charset="-122"/>
              </a:rPr>
              <a:t>，正确的答案往往是</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同义词替换</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p:txBody>
      </p:sp>
      <p:sp>
        <p:nvSpPr>
          <p:cNvPr id="5" name="AutoShape 4"/>
          <p:cNvSpPr/>
          <p:nvPr/>
        </p:nvSpPr>
        <p:spPr>
          <a:xfrm>
            <a:off x="7755255" y="9525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45720" y="5254625"/>
            <a:ext cx="11963400" cy="164909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33.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Why </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did Pereira create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SLEAP</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To generate plant images.		B. To conduct research on animals.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To study climate patterns.		D. To track features of root growth.</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5055870" y="5549265"/>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0" y="797560"/>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②To design these climate-saving plants, the scientists are using a research tool called SLEAP—an AI software that tracks multiple features of root growth. Created by Salk Fellow Talmo Pereira, SLEAP was initially designed to track animal movement in the lab. Now, Pereira has teamed up with plant scientist Professor Wolfgang Busch to apply SLEAP to plants.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a:p>
            <a:pPr lvl="0" algn="just">
              <a:spcBef>
                <a:spcPts val="0"/>
              </a:spcBef>
              <a:spcAft>
                <a:spcPts val="0"/>
              </a:spcAft>
              <a:buClrTx/>
              <a:buSzTx/>
              <a:buFontTx/>
              <a:defRPr/>
            </a:pP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102870" y="2127250"/>
            <a:ext cx="11887835" cy="41910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25" name="AutoShape 20"/>
          <p:cNvSpPr/>
          <p:nvPr/>
        </p:nvSpPr>
        <p:spPr>
          <a:xfrm>
            <a:off x="8418195" y="527367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49530" y="3447415"/>
            <a:ext cx="12144375" cy="1814830"/>
          </a:xfrm>
          <a:prstGeom prst="rect">
            <a:avLst/>
          </a:prstGeom>
          <a:noFill/>
        </p:spPr>
        <p:txBody>
          <a:bodyPr wrap="square" rtlCol="0">
            <a:spAutoFit/>
          </a:bodyPr>
          <a:p>
            <a:pPr>
              <a:lnSpc>
                <a:spcPct val="10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lang="en-US" altLang="zh-CN" sz="2800" b="1">
                <a:latin typeface="楷体" panose="02010609060101010101" charset="-122"/>
                <a:ea typeface="楷体" panose="02010609060101010101" charset="-122"/>
                <a:cs typeface="楷体" panose="02010609060101010101" charset="-122"/>
              </a:rPr>
              <a:t>题干问的是最初的创造原因。文中</a:t>
            </a:r>
            <a:r>
              <a:rPr lang="en-US" altLang="zh-CN" sz="2800" b="1">
                <a:latin typeface="Times New Roman" panose="02020603050405020304" charset="0"/>
                <a:ea typeface="楷体" panose="02010609060101010101" charset="-122"/>
                <a:cs typeface="Times New Roman" panose="02020603050405020304" charset="0"/>
              </a:rPr>
              <a:t>“initially designed to”</a:t>
            </a:r>
            <a:r>
              <a:rPr lang="en-US" altLang="zh-CN" sz="2800" b="1">
                <a:latin typeface="楷体" panose="02010609060101010101" charset="-122"/>
                <a:ea typeface="楷体" panose="02010609060101010101" charset="-122"/>
                <a:cs typeface="楷体" panose="02010609060101010101" charset="-122"/>
              </a:rPr>
              <a:t>精准回应。选项B是</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同义</a:t>
            </a:r>
            <a:r>
              <a:rPr lang="zh-CN" altLang="en-US"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转述</a:t>
            </a:r>
            <a:r>
              <a:rPr lang="en-US" altLang="zh-CN" sz="2800" b="1">
                <a:latin typeface="楷体" panose="02010609060101010101" charset="-122"/>
                <a:ea typeface="楷体" panose="02010609060101010101" charset="-122"/>
                <a:cs typeface="楷体" panose="02010609060101010101" charset="-122"/>
              </a:rPr>
              <a:t>。强干扰项D是现在的应用。</a:t>
            </a:r>
            <a:endParaRPr lang="en-US" altLang="zh-CN" sz="2800" b="1">
              <a:latin typeface="楷体" panose="02010609060101010101" charset="-122"/>
              <a:ea typeface="楷体" panose="02010609060101010101" charset="-122"/>
              <a:cs typeface="楷体" panose="02010609060101010101" charset="-122"/>
            </a:endParaRPr>
          </a:p>
          <a:p>
            <a:pPr>
              <a:lnSpc>
                <a:spcPct val="10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lang="en-US" altLang="zh-CN" sz="2800" b="1">
                <a:latin typeface="楷体" panose="02010609060101010101" charset="-122"/>
                <a:ea typeface="楷体" panose="02010609060101010101" charset="-122"/>
                <a:cs typeface="楷体" panose="02010609060101010101" charset="-122"/>
              </a:rPr>
              <a:t>关注时间状语（</a:t>
            </a:r>
            <a:r>
              <a:rPr lang="en-US" altLang="zh-CN" sz="2800" b="1">
                <a:latin typeface="Times New Roman" panose="02020603050405020304" charset="0"/>
                <a:ea typeface="楷体" panose="02010609060101010101" charset="-122"/>
                <a:cs typeface="Times New Roman" panose="02020603050405020304" charset="0"/>
              </a:rPr>
              <a:t>initially, now, prior to</a:t>
            </a:r>
            <a:r>
              <a:rPr lang="en-US" altLang="zh-CN" sz="2800" b="1">
                <a:latin typeface="楷体" panose="02010609060101010101" charset="-122"/>
                <a:ea typeface="楷体" panose="02010609060101010101" charset="-122"/>
                <a:cs typeface="楷体" panose="02010609060101010101" charset="-122"/>
              </a:rPr>
              <a:t>）和目的状语（</a:t>
            </a:r>
            <a:r>
              <a:rPr lang="en-US" altLang="zh-CN" sz="2800" b="1">
                <a:latin typeface="Times New Roman" panose="02020603050405020304" charset="0"/>
                <a:ea typeface="楷体" panose="02010609060101010101" charset="-122"/>
                <a:cs typeface="Times New Roman" panose="02020603050405020304" charset="0"/>
              </a:rPr>
              <a:t>to, in order to</a:t>
            </a:r>
            <a:r>
              <a:rPr lang="en-US" altLang="zh-CN" sz="2800" b="1">
                <a:latin typeface="楷体" panose="02010609060101010101" charset="-122"/>
                <a:ea typeface="楷体" panose="02010609060101010101" charset="-122"/>
                <a:cs typeface="楷体" panose="02010609060101010101" charset="-122"/>
              </a:rPr>
              <a:t>），它们能帮你理清事物的发展脉络，避免时空错位的干扰项。</a:t>
            </a:r>
            <a:endParaRPr lang="en-US" altLang="zh-CN" sz="2800" b="1">
              <a:latin typeface="楷体" panose="02010609060101010101" charset="-122"/>
              <a:ea typeface="楷体" panose="02010609060101010101" charset="-122"/>
              <a:cs typeface="楷体" panose="02010609060101010101" charset="-122"/>
            </a:endParaRPr>
          </a:p>
        </p:txBody>
      </p:sp>
      <p:sp>
        <p:nvSpPr>
          <p:cNvPr id="5" name="AutoShape 4"/>
          <p:cNvSpPr/>
          <p:nvPr/>
        </p:nvSpPr>
        <p:spPr>
          <a:xfrm>
            <a:off x="7755255" y="9525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61925" y="5486400"/>
            <a:ext cx="11963400" cy="132651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34. What will SLEAP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help </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the scientists do?</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4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Pick out diseased plants in the forest.       B. Collect samples of plant root systems.</a:t>
            </a:r>
            <a:endParaRPr lang="en-US" sz="24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4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Identify genes for desirable plant roots.	   D. Preserve the genes of endangered plants.</a:t>
            </a:r>
            <a:endParaRPr lang="en-US" sz="24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306070" y="600583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76644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lnSpc>
                <a:spcPct val="90000"/>
              </a:lnSpc>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④The application of SLEAP to plants has already enabled researchers to establish the most extensive catalog (目录) of plant root phenotypes to date. What’s more, tracking these physical root system characteristics helps scientists find genes (基因) associated with those characteristics, as well as whether multiple root characteristics are determined by the same genes or independently. This allows the Salk team to determine what genes are most beneficial to their plant designs.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4351655" y="1993900"/>
            <a:ext cx="7840345" cy="36766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4" name="AutoShape 7"/>
          <p:cNvSpPr/>
          <p:nvPr/>
        </p:nvSpPr>
        <p:spPr>
          <a:xfrm>
            <a:off x="228600" y="2348230"/>
            <a:ext cx="5268595" cy="42926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25" name="AutoShape 20"/>
          <p:cNvSpPr/>
          <p:nvPr/>
        </p:nvSpPr>
        <p:spPr>
          <a:xfrm>
            <a:off x="8710295" y="510159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28575" y="3872865"/>
            <a:ext cx="12144375" cy="16402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lang="en-US" altLang="zh-CN" sz="2800" b="1">
                <a:latin typeface="楷体" panose="02010609060101010101" charset="-122"/>
                <a:ea typeface="楷体" panose="02010609060101010101" charset="-122"/>
                <a:cs typeface="楷体" panose="02010609060101010101" charset="-122"/>
              </a:rPr>
              <a:t>选项C是对 </a:t>
            </a:r>
            <a:r>
              <a:rPr lang="en-US" altLang="zh-CN" sz="2800" b="1">
                <a:latin typeface="Times New Roman" panose="02020603050405020304" charset="0"/>
                <a:ea typeface="楷体" panose="02010609060101010101" charset="-122"/>
                <a:cs typeface="Times New Roman" panose="02020603050405020304" charset="0"/>
              </a:rPr>
              <a:t>“find genes” </a:t>
            </a:r>
            <a:r>
              <a:rPr lang="en-US" altLang="zh-CN" sz="2800" b="1">
                <a:latin typeface="楷体" panose="02010609060101010101" charset="-122"/>
                <a:ea typeface="楷体" panose="02010609060101010101" charset="-122"/>
                <a:cs typeface="楷体" panose="02010609060101010101" charset="-122"/>
              </a:rPr>
              <a:t>的</a:t>
            </a:r>
            <a:r>
              <a:rPr lang="zh-CN" altLang="en-US"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同义转述</a:t>
            </a:r>
            <a:r>
              <a:rPr lang="en-US" altLang="zh-CN" sz="2800" b="1">
                <a:latin typeface="楷体" panose="02010609060101010101" charset="-122"/>
                <a:ea typeface="楷体" panose="02010609060101010101" charset="-122"/>
                <a:cs typeface="楷体" panose="02010609060101010101" charset="-122"/>
              </a:rPr>
              <a:t>。A、B、D文中均未提及，属于“无中生有”。</a:t>
            </a:r>
            <a:endParaRPr lang="en-US" altLang="zh-CN" sz="2800" b="1">
              <a:latin typeface="楷体" panose="02010609060101010101" charset="-122"/>
              <a:ea typeface="楷体" panose="02010609060101010101" charset="-122"/>
              <a:cs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sym typeface="+mn-ea"/>
              </a:rPr>
              <a:t>小结：</a:t>
            </a:r>
            <a:r>
              <a:rPr lang="en-US" altLang="zh-CN" sz="2800" b="1">
                <a:latin typeface="楷体" panose="02010609060101010101" charset="-122"/>
                <a:ea typeface="楷体" panose="02010609060101010101" charset="-122"/>
                <a:cs typeface="楷体" panose="02010609060101010101" charset="-122"/>
              </a:rPr>
              <a:t>在新事物介绍类文章中，应用成果部分是事实细节题的密集区。标志词如 </a:t>
            </a:r>
            <a:r>
              <a:rPr lang="en-US" altLang="zh-CN" sz="2800" b="1">
                <a:latin typeface="Times New Roman" panose="02020603050405020304" charset="0"/>
                <a:ea typeface="楷体" panose="02010609060101010101" charset="-122"/>
                <a:cs typeface="Times New Roman" panose="02020603050405020304" charset="0"/>
              </a:rPr>
              <a:t>“help”, “enable”, “allow”</a:t>
            </a:r>
            <a:r>
              <a:rPr lang="en-US" altLang="zh-CN" sz="2800" b="1">
                <a:latin typeface="楷体" panose="02010609060101010101" charset="-122"/>
                <a:ea typeface="楷体" panose="02010609060101010101" charset="-122"/>
                <a:cs typeface="楷体" panose="02010609060101010101" charset="-122"/>
              </a:rPr>
              <a:t> 等后面往往跟着答案。</a:t>
            </a:r>
            <a:endParaRPr lang="en-US" altLang="zh-CN" sz="2800" b="1">
              <a:latin typeface="楷体" panose="02010609060101010101" charset="-122"/>
              <a:ea typeface="楷体" panose="02010609060101010101" charset="-122"/>
              <a:cs typeface="楷体" panose="02010609060101010101" charset="-122"/>
            </a:endParaRPr>
          </a:p>
        </p:txBody>
      </p:sp>
      <p:sp>
        <p:nvSpPr>
          <p:cNvPr id="5" name="AutoShape 4"/>
          <p:cNvSpPr/>
          <p:nvPr/>
        </p:nvSpPr>
        <p:spPr>
          <a:xfrm>
            <a:off x="7755255" y="9525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4" grpId="0" bldLvl="0" animBg="1"/>
      <p:bldP spid="25" grpId="0" bldLvl="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2764155" y="4568190"/>
            <a:ext cx="11963400" cy="1908810"/>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35. What can be inferred from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Pereira’s </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words?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Academic disciplines are of equal importance.</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B. Computer programming is a must for scientists.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Interdisciplinary approach promotes creativity.</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D. Cooperation outweighs competition in research.</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2273300" y="554355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5976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⑤“Our cooperation is truly proof of what makes Salk science so special and impactful,” says Pereira. “We’re not just ‘borrowing’ from different disciplines—we’re really putting them on equal footing in order to create something greater than the sum of its parts.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7107555" y="1047115"/>
            <a:ext cx="5008245" cy="55943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4" name="AutoShape 7"/>
          <p:cNvSpPr/>
          <p:nvPr/>
        </p:nvSpPr>
        <p:spPr>
          <a:xfrm>
            <a:off x="173990" y="1553210"/>
            <a:ext cx="11887835" cy="91059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25" name="AutoShape 20"/>
          <p:cNvSpPr/>
          <p:nvPr/>
        </p:nvSpPr>
        <p:spPr>
          <a:xfrm>
            <a:off x="8532495" y="47777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推理判断题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28575" y="2534285"/>
            <a:ext cx="12144375" cy="24149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lang="en-US" altLang="zh-CN" sz="2800" b="1">
                <a:latin typeface="楷体" panose="02010609060101010101" charset="-122"/>
                <a:ea typeface="楷体" panose="02010609060101010101" charset="-122"/>
                <a:cs typeface="楷体" panose="02010609060101010101" charset="-122"/>
              </a:rPr>
              <a:t>Pereira 说他们不是借用，而是置于平等地位去创造大于部分之和。这明显是在赞扬跨学科方法带来的创新和协同效应。选项C准确概括了这一点。A “同等重要”过于绝对，原文强调的是“平等合作”以创造更大价值。D “合作优于竞争”未提及。</a:t>
            </a:r>
            <a:endParaRPr lang="en-US" altLang="zh-CN" sz="2800" b="1">
              <a:latin typeface="楷体" panose="02010609060101010101" charset="-122"/>
              <a:ea typeface="楷体" panose="02010609060101010101" charset="-122"/>
              <a:cs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sym typeface="+mn-ea"/>
              </a:rPr>
              <a:t>小结：</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推理题立足原文</a:t>
            </a:r>
            <a:r>
              <a:rPr lang="en-US" altLang="zh-CN" sz="2800" b="1">
                <a:latin typeface="楷体" panose="02010609060101010101" charset="-122"/>
                <a:ea typeface="楷体" panose="02010609060101010101" charset="-122"/>
                <a:cs typeface="楷体" panose="02010609060101010101" charset="-122"/>
              </a:rPr>
              <a:t>，答案是基于引文的合理引申。注意说话者的态度和背后的深层含义。</a:t>
            </a:r>
            <a:endParaRPr lang="en-US" altLang="zh-CN" sz="2800" b="1">
              <a:latin typeface="楷体" panose="02010609060101010101" charset="-122"/>
              <a:ea typeface="楷体" panose="02010609060101010101" charset="-122"/>
              <a:cs typeface="楷体" panose="02010609060101010101" charset="-122"/>
            </a:endParaRPr>
          </a:p>
        </p:txBody>
      </p:sp>
      <p:sp>
        <p:nvSpPr>
          <p:cNvPr id="5" name="AutoShape 4"/>
          <p:cNvSpPr/>
          <p:nvPr/>
        </p:nvSpPr>
        <p:spPr>
          <a:xfrm>
            <a:off x="7755255" y="9525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4" grpId="0" bldLvl="0" animBg="1"/>
      <p:bldP spid="2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38100" y="5234940"/>
            <a:ext cx="11963400" cy="1438910"/>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31. Which of the following can be a suitable title for the text?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The future of gardening is WILD	.    B. Nature treats all lives as EQUALS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Matrix gardens need more CARE.   D. Old garden plots work WONDERS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352425" y="4924425"/>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5976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lnSpc>
                <a:spcPct val="90000"/>
              </a:lnSpc>
              <a:spcBef>
                <a:spcPts val="0"/>
              </a:spcBef>
              <a:spcAft>
                <a:spcPts val="0"/>
              </a:spcAft>
              <a:buClrTx/>
              <a:buSzTx/>
              <a:buFontTx/>
              <a:defRPr/>
            </a:pPr>
            <a:r>
              <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①A novel design approach to gardening has been gaining in popularity worldwide. Referred to as matrix planting, this approach aims for nature to do a lot more of the heavy lifting in the garden, and even some of the designing. Eschewing fertilizers (化肥) and power tools, it’s based on an elegantly simple principle: to garden more like nature does. </a:t>
            </a:r>
            <a:endPar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a:p>
            <a:pPr lvl="0" algn="just">
              <a:lnSpc>
                <a:spcPct val="90000"/>
              </a:lnSpc>
              <a:spcBef>
                <a:spcPts val="0"/>
              </a:spcBef>
              <a:spcAft>
                <a:spcPts val="0"/>
              </a:spcAft>
              <a:buClrTx/>
              <a:buSzTx/>
              <a:buFontTx/>
              <a:defRPr/>
            </a:pPr>
            <a:r>
              <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a:t>
            </a:r>
            <a:endPar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a:p>
            <a:pPr lvl="0" algn="just">
              <a:lnSpc>
                <a:spcPct val="90000"/>
              </a:lnSpc>
              <a:spcBef>
                <a:spcPts val="0"/>
              </a:spcBef>
              <a:spcAft>
                <a:spcPts val="0"/>
              </a:spcAft>
              <a:buClrTx/>
              <a:buSzTx/>
              <a:buFontTx/>
              <a:defRPr/>
            </a:pPr>
            <a:r>
              <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a:t>
            </a:r>
            <a:endPar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4" name="AutoShape 7"/>
          <p:cNvSpPr/>
          <p:nvPr/>
        </p:nvSpPr>
        <p:spPr>
          <a:xfrm>
            <a:off x="325120" y="1953260"/>
            <a:ext cx="6174740" cy="42227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25" name="AutoShape 20"/>
          <p:cNvSpPr/>
          <p:nvPr/>
        </p:nvSpPr>
        <p:spPr>
          <a:xfrm>
            <a:off x="8782050" y="50444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主旨大意题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24130" y="2375535"/>
            <a:ext cx="12144375" cy="280225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分析：首段</a:t>
            </a:r>
            <a:r>
              <a:rPr lang="zh-CN" altLang="en-US" sz="2800" b="1">
                <a:latin typeface="楷体" panose="02010609060101010101" charset="-122"/>
                <a:ea typeface="楷体" panose="02010609060101010101" charset="-122"/>
                <a:cs typeface="楷体" panose="02010609060101010101" charset="-122"/>
              </a:rPr>
              <a:t>强调</a:t>
            </a:r>
            <a:r>
              <a:rPr lang="en-US" altLang="zh-CN" sz="2800" b="1">
                <a:latin typeface="楷体" panose="02010609060101010101" charset="-122"/>
                <a:ea typeface="楷体" panose="02010609060101010101" charset="-122"/>
                <a:cs typeface="楷体" panose="02010609060101010101" charset="-122"/>
              </a:rPr>
              <a:t>自然主导、减少人为干预</a:t>
            </a:r>
            <a:r>
              <a:rPr lang="zh-CN" altLang="en-US" sz="2800" b="1">
                <a:latin typeface="楷体" panose="02010609060101010101" charset="-122"/>
                <a:ea typeface="楷体" panose="02010609060101010101" charset="-122"/>
                <a:cs typeface="楷体" panose="02010609060101010101" charset="-122"/>
              </a:rPr>
              <a:t>，结合</a:t>
            </a:r>
            <a:r>
              <a:rPr lang="en-US" altLang="zh-CN" sz="2800" b="1">
                <a:latin typeface="楷体" panose="02010609060101010101" charset="-122"/>
                <a:ea typeface="楷体" panose="02010609060101010101" charset="-122"/>
                <a:cs typeface="楷体" panose="02010609060101010101" charset="-122"/>
              </a:rPr>
              <a:t>全文</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高频</a:t>
            </a:r>
            <a:r>
              <a:rPr lang="zh-CN" altLang="en-US"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词</a:t>
            </a:r>
            <a:r>
              <a:rPr lang="en-US" altLang="zh-CN" sz="2800" b="1">
                <a:latin typeface="楷体" panose="02010609060101010101" charset="-122"/>
                <a:ea typeface="楷体" panose="02010609060101010101" charset="-122"/>
                <a:cs typeface="楷体" panose="02010609060101010101" charset="-122"/>
              </a:rPr>
              <a:t>：</a:t>
            </a:r>
            <a:r>
              <a:rPr lang="en-US" altLang="zh-CN" sz="2800" b="1">
                <a:latin typeface="Times New Roman" panose="02020603050405020304" charset="0"/>
                <a:ea typeface="楷体" panose="02010609060101010101" charset="-122"/>
                <a:cs typeface="Times New Roman" panose="02020603050405020304" charset="0"/>
              </a:rPr>
              <a:t>nature, wild, natural</a:t>
            </a:r>
            <a:r>
              <a:rPr lang="en-US" altLang="zh-CN" sz="2800" b="1">
                <a:latin typeface="楷体" panose="02010609060101010101" charset="-122"/>
                <a:ea typeface="楷体" panose="02010609060101010101" charset="-122"/>
                <a:cs typeface="楷体" panose="02010609060101010101" charset="-122"/>
              </a:rPr>
              <a:t>。作者态度积极，认为这是未来方向。</a:t>
            </a:r>
            <a:r>
              <a:rPr lang="en-US" altLang="zh-CN" sz="2800" b="1">
                <a:latin typeface="Times New Roman" panose="02020603050405020304" charset="0"/>
                <a:ea typeface="楷体" panose="02010609060101010101" charset="-122"/>
                <a:cs typeface="Times New Roman" panose="02020603050405020304" charset="0"/>
              </a:rPr>
              <a:t>A </a:t>
            </a:r>
            <a:r>
              <a:rPr lang="zh-CN" altLang="en-US" sz="2800" b="1">
                <a:latin typeface="楷体" panose="02010609060101010101" charset="-122"/>
                <a:ea typeface="楷体" panose="02010609060101010101" charset="-122"/>
                <a:cs typeface="楷体" panose="02010609060101010101" charset="-122"/>
              </a:rPr>
              <a:t>选择项中的</a:t>
            </a:r>
            <a:r>
              <a:rPr lang="en-US" altLang="zh-CN" sz="2800" b="1">
                <a:latin typeface="Times New Roman" panose="02020603050405020304" charset="0"/>
                <a:ea typeface="楷体" panose="02010609060101010101" charset="-122"/>
                <a:cs typeface="Times New Roman" panose="02020603050405020304" charset="0"/>
              </a:rPr>
              <a:t>“WILD”</a:t>
            </a:r>
            <a:r>
              <a:rPr lang="en-US" altLang="zh-CN" sz="2800" b="1">
                <a:latin typeface="楷体" panose="02010609060101010101" charset="-122"/>
                <a:ea typeface="楷体" panose="02010609060101010101" charset="-122"/>
                <a:cs typeface="楷体" panose="02010609060101010101" charset="-122"/>
              </a:rPr>
              <a:t> 双关，既指“野生自然”，又暗示“不受束缚、创新”，且与首段末句及全文强调的“自然主导”完全吻合。</a:t>
            </a:r>
            <a:r>
              <a:rPr lang="en-US" altLang="zh-CN" sz="2800" b="1">
                <a:latin typeface="Times New Roman" panose="02020603050405020304" charset="0"/>
                <a:ea typeface="楷体" panose="02010609060101010101" charset="-122"/>
                <a:cs typeface="Times New Roman" panose="02020603050405020304" charset="0"/>
              </a:rPr>
              <a:t>“future”</a:t>
            </a:r>
            <a:r>
              <a:rPr lang="en-US" altLang="zh-CN" sz="2800" b="1">
                <a:latin typeface="楷体" panose="02010609060101010101" charset="-122"/>
                <a:ea typeface="楷体" panose="02010609060101010101" charset="-122"/>
                <a:cs typeface="楷体" panose="02010609060101010101" charset="-122"/>
              </a:rPr>
              <a:t>对应 </a:t>
            </a:r>
            <a:r>
              <a:rPr lang="en-US" altLang="zh-CN" sz="2800" b="1">
                <a:latin typeface="Times New Roman" panose="02020603050405020304" charset="0"/>
                <a:ea typeface="楷体" panose="02010609060101010101" charset="-122"/>
                <a:cs typeface="Times New Roman" panose="02020603050405020304" charset="0"/>
              </a:rPr>
              <a:t>“novel approach”</a:t>
            </a:r>
            <a:r>
              <a:rPr lang="zh-CN" altLang="en-US" sz="2800" b="1">
                <a:latin typeface="楷体" panose="02010609060101010101" charset="-122"/>
                <a:ea typeface="楷体" panose="02010609060101010101" charset="-122"/>
                <a:cs typeface="楷体" panose="02010609060101010101" charset="-122"/>
              </a:rPr>
              <a:t>，</a:t>
            </a:r>
            <a:r>
              <a:rPr lang="en-US" altLang="zh-CN" sz="2800" b="1">
                <a:latin typeface="Times New Roman" panose="02020603050405020304" charset="0"/>
                <a:ea typeface="楷体" panose="02010609060101010101" charset="-122"/>
                <a:cs typeface="Times New Roman" panose="02020603050405020304" charset="0"/>
              </a:rPr>
              <a:t>B</a:t>
            </a:r>
            <a:r>
              <a:rPr lang="zh-CN" altLang="en-US" sz="2800" b="1">
                <a:latin typeface="楷体" panose="02010609060101010101" charset="-122"/>
                <a:ea typeface="楷体" panose="02010609060101010101" charset="-122"/>
                <a:cs typeface="楷体" panose="02010609060101010101" charset="-122"/>
              </a:rPr>
              <a:t>项</a:t>
            </a:r>
            <a:r>
              <a:rPr lang="en-US" altLang="zh-CN" sz="2800" b="1">
                <a:latin typeface="楷体" panose="02010609060101010101" charset="-122"/>
                <a:ea typeface="楷体" panose="02010609060101010101" charset="-122"/>
                <a:cs typeface="楷体" panose="02010609060101010101" charset="-122"/>
              </a:rPr>
              <a:t>文中未讨论平等概念</a:t>
            </a:r>
            <a:r>
              <a:rPr lang="zh-CN" altLang="en-US" sz="2800" b="1">
                <a:latin typeface="楷体" panose="02010609060101010101" charset="-122"/>
                <a:ea typeface="楷体" panose="02010609060101010101" charset="-122"/>
                <a:cs typeface="楷体" panose="02010609060101010101" charset="-122"/>
              </a:rPr>
              <a:t>，</a:t>
            </a:r>
            <a:r>
              <a:rPr lang="en-US" altLang="zh-CN" sz="2800" b="1">
                <a:latin typeface="Times New Roman" panose="02020603050405020304" charset="0"/>
                <a:ea typeface="楷体" panose="02010609060101010101" charset="-122"/>
                <a:cs typeface="Times New Roman" panose="02020603050405020304" charset="0"/>
              </a:rPr>
              <a:t>C</a:t>
            </a:r>
            <a:r>
              <a:rPr lang="zh-CN" altLang="en-US" sz="2800" b="1">
                <a:latin typeface="楷体" panose="02010609060101010101" charset="-122"/>
                <a:ea typeface="楷体" panose="02010609060101010101" charset="-122"/>
                <a:cs typeface="楷体" panose="02010609060101010101" charset="-122"/>
              </a:rPr>
              <a:t>项</a:t>
            </a:r>
            <a:r>
              <a:rPr lang="en-US" altLang="zh-CN" sz="2800" b="1">
                <a:latin typeface="楷体" panose="02010609060101010101" charset="-122"/>
                <a:ea typeface="楷体" panose="02010609060101010101" charset="-122"/>
                <a:cs typeface="楷体" panose="02010609060101010101" charset="-122"/>
              </a:rPr>
              <a:t>与原文</a:t>
            </a:r>
            <a:r>
              <a:rPr lang="zh-CN" altLang="en-US" sz="2800" b="1">
                <a:latin typeface="楷体" panose="02010609060101010101" charset="-122"/>
                <a:ea typeface="楷体" panose="02010609060101010101" charset="-122"/>
                <a:cs typeface="楷体" panose="02010609060101010101" charset="-122"/>
              </a:rPr>
              <a:t>意思</a:t>
            </a:r>
            <a:r>
              <a:rPr lang="en-US" altLang="zh-CN" sz="2800" b="1">
                <a:latin typeface="楷体" panose="02010609060101010101" charset="-122"/>
                <a:ea typeface="楷体" panose="02010609060101010101" charset="-122"/>
                <a:cs typeface="楷体" panose="02010609060101010101" charset="-122"/>
              </a:rPr>
              <a:t>相反</a:t>
            </a:r>
            <a:r>
              <a:rPr lang="zh-CN" altLang="en-US" sz="2800" b="1">
                <a:latin typeface="楷体" panose="02010609060101010101" charset="-122"/>
                <a:ea typeface="楷体" panose="02010609060101010101" charset="-122"/>
                <a:cs typeface="楷体" panose="02010609060101010101" charset="-122"/>
              </a:rPr>
              <a:t>，</a:t>
            </a:r>
            <a:r>
              <a:rPr lang="en-US" altLang="zh-CN" sz="2800" b="1">
                <a:latin typeface="Times New Roman" panose="02020603050405020304" charset="0"/>
                <a:ea typeface="楷体" panose="02010609060101010101" charset="-122"/>
                <a:cs typeface="Times New Roman" panose="02020603050405020304" charset="0"/>
              </a:rPr>
              <a:t>D</a:t>
            </a:r>
            <a:r>
              <a:rPr lang="zh-CN" altLang="en-US" sz="2800" b="1">
                <a:latin typeface="楷体" panose="02010609060101010101" charset="-122"/>
                <a:ea typeface="楷体" panose="02010609060101010101" charset="-122"/>
                <a:cs typeface="楷体" panose="02010609060101010101" charset="-122"/>
              </a:rPr>
              <a:t>项</a:t>
            </a:r>
            <a:r>
              <a:rPr lang="en-US" altLang="zh-CN" sz="2800" b="1">
                <a:latin typeface="楷体" panose="02010609060101010101" charset="-122"/>
                <a:ea typeface="楷体" panose="02010609060101010101" charset="-122"/>
                <a:cs typeface="楷体" panose="02010609060101010101" charset="-122"/>
              </a:rPr>
              <a:t>文中</a:t>
            </a:r>
            <a:r>
              <a:rPr lang="zh-CN" altLang="en-US" sz="2800" b="1">
                <a:latin typeface="楷体" panose="02010609060101010101" charset="-122"/>
                <a:ea typeface="楷体" panose="02010609060101010101" charset="-122"/>
                <a:cs typeface="楷体" panose="02010609060101010101" charset="-122"/>
              </a:rPr>
              <a:t>虽</a:t>
            </a:r>
            <a:r>
              <a:rPr lang="en-US" altLang="zh-CN" sz="2800" b="1">
                <a:latin typeface="楷体" panose="02010609060101010101" charset="-122"/>
                <a:ea typeface="楷体" panose="02010609060101010101" charset="-122"/>
                <a:cs typeface="楷体" panose="02010609060101010101" charset="-122"/>
              </a:rPr>
              <a:t>对比传统花园，但并非赞美传统。</a:t>
            </a:r>
            <a:endParaRPr lang="en-US" altLang="zh-CN" sz="2800" b="1">
              <a:latin typeface="楷体" panose="02010609060101010101" charset="-122"/>
              <a:ea typeface="楷体" panose="02010609060101010101" charset="-122"/>
              <a:cs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sym typeface="+mn-ea"/>
              </a:rPr>
              <a:t>小结：</a:t>
            </a:r>
            <a:r>
              <a:rPr lang="en-US" altLang="zh-CN" sz="2800" b="1">
                <a:latin typeface="楷体" panose="02010609060101010101" charset="-122"/>
                <a:ea typeface="楷体" panose="02010609060101010101" charset="-122"/>
                <a:cs typeface="楷体" panose="02010609060101010101" charset="-122"/>
              </a:rPr>
              <a:t>标题题要抓住</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首段核心概念</a:t>
            </a:r>
            <a:r>
              <a:rPr lang="en-US" altLang="zh-CN" sz="2800" b="1">
                <a:latin typeface="楷体" panose="02010609060101010101" charset="-122"/>
                <a:ea typeface="楷体" panose="02010609060101010101" charset="-122"/>
                <a:cs typeface="楷体" panose="02010609060101010101" charset="-122"/>
              </a:rPr>
              <a:t>和</a:t>
            </a:r>
            <a:r>
              <a:rPr lang="zh-CN" altLang="en-US" sz="2800" b="1">
                <a:latin typeface="楷体" panose="02010609060101010101" charset="-122"/>
                <a:ea typeface="楷体" panose="02010609060101010101" charset="-122"/>
                <a:cs typeface="楷体" panose="02010609060101010101" charset="-122"/>
              </a:rPr>
              <a:t>全文</a:t>
            </a:r>
            <a:r>
              <a:rPr lang="zh-CN" altLang="en-US"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高频词</a:t>
            </a:r>
            <a:r>
              <a:rPr lang="en-US" altLang="zh-CN" sz="2800" b="1">
                <a:latin typeface="楷体" panose="02010609060101010101" charset="-122"/>
                <a:ea typeface="楷体" panose="02010609060101010101" charset="-122"/>
                <a:cs typeface="楷体" panose="02010609060101010101" charset="-122"/>
              </a:rPr>
              <a:t>。正确选项往往具有概括性和双关/文采，且必须</a:t>
            </a: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与全文主旨一致</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p:txBody>
      </p:sp>
      <p:sp>
        <p:nvSpPr>
          <p:cNvPr id="5" name="AutoShape 4"/>
          <p:cNvSpPr/>
          <p:nvPr/>
        </p:nvSpPr>
        <p:spPr>
          <a:xfrm>
            <a:off x="8782050" y="139065"/>
            <a:ext cx="32258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2025.1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5" grpId="0" bldLvl="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529" y="0"/>
            <a:ext cx="12193056" cy="6858594"/>
          </a:xfrm>
          <a:prstGeom prst="rect">
            <a:avLst/>
          </a:prstGeom>
        </p:spPr>
      </p:pic>
      <p:sp>
        <p:nvSpPr>
          <p:cNvPr id="55" name="矩形 54"/>
          <p:cNvSpPr/>
          <p:nvPr>
            <p:custDataLst>
              <p:tags r:id="rId3"/>
            </p:custDataLst>
          </p:nvPr>
        </p:nvSpPr>
        <p:spPr>
          <a:xfrm>
            <a:off x="3947795" y="415290"/>
            <a:ext cx="7406005" cy="6143625"/>
          </a:xfrm>
          <a:prstGeom prst="rect">
            <a:avLst/>
          </a:prstGeom>
          <a:solidFill>
            <a:srgbClr val="7423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 name="组合 4"/>
          <p:cNvGrpSpPr/>
          <p:nvPr/>
        </p:nvGrpSpPr>
        <p:grpSpPr>
          <a:xfrm>
            <a:off x="561975" y="570230"/>
            <a:ext cx="7495540" cy="5679440"/>
            <a:chOff x="837" y="913"/>
            <a:chExt cx="11804" cy="8944"/>
          </a:xfrm>
        </p:grpSpPr>
        <p:grpSp>
          <p:nvGrpSpPr>
            <p:cNvPr id="99" name="组合 98"/>
            <p:cNvGrpSpPr/>
            <p:nvPr/>
          </p:nvGrpSpPr>
          <p:grpSpPr>
            <a:xfrm rot="21120000">
              <a:off x="1900" y="1414"/>
              <a:ext cx="10029" cy="8308"/>
              <a:chOff x="6889" y="-4330"/>
              <a:chExt cx="10797" cy="8944"/>
            </a:xfrm>
            <a:effectLst>
              <a:outerShdw blurRad="152400" sx="103000" sy="103000" algn="ctr" rotWithShape="0">
                <a:prstClr val="black">
                  <a:alpha val="28000"/>
                </a:prstClr>
              </a:outerShdw>
            </a:effectLst>
          </p:grpSpPr>
          <p:sp>
            <p:nvSpPr>
              <p:cNvPr id="106" name="矩形 105"/>
              <p:cNvSpPr/>
              <p:nvPr>
                <p:custDataLst>
                  <p:tags r:id="rId4"/>
                </p:custDataLst>
              </p:nvPr>
            </p:nvSpPr>
            <p:spPr>
              <a:xfrm>
                <a:off x="6978" y="-4266"/>
                <a:ext cx="10634" cy="8821"/>
              </a:xfrm>
              <a:prstGeom prst="rect">
                <a:avLst/>
              </a:prstGeom>
              <a:solidFill>
                <a:srgbClr val="F2DECE"/>
              </a:solidFill>
              <a:ln w="412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7" name="图片 106"/>
              <p:cNvPicPr/>
              <p:nvPr>
                <p:custDataLst>
                  <p:tags r:id="rId5"/>
                </p:custDataLst>
              </p:nvPr>
            </p:nvPicPr>
            <p:blipFill>
              <a:blip r:embed="rId6"/>
              <a:stretch>
                <a:fillRect/>
              </a:stretch>
            </p:blipFill>
            <p:spPr>
              <a:xfrm rot="16200000">
                <a:off x="7815" y="-5256"/>
                <a:ext cx="8944" cy="10797"/>
              </a:xfrm>
              <a:prstGeom prst="rect">
                <a:avLst/>
              </a:prstGeom>
              <a:noFill/>
              <a:ln w="9525">
                <a:noFill/>
              </a:ln>
            </p:spPr>
          </p:pic>
        </p:grpSp>
        <p:grpSp>
          <p:nvGrpSpPr>
            <p:cNvPr id="89" name="组合 88"/>
            <p:cNvGrpSpPr/>
            <p:nvPr/>
          </p:nvGrpSpPr>
          <p:grpSpPr>
            <a:xfrm>
              <a:off x="1844" y="913"/>
              <a:ext cx="10797" cy="8944"/>
              <a:chOff x="6889" y="-4330"/>
              <a:chExt cx="10797" cy="8944"/>
            </a:xfrm>
            <a:effectLst>
              <a:outerShdw blurRad="152400" sx="103000" sy="103000" algn="ctr" rotWithShape="0">
                <a:prstClr val="black">
                  <a:alpha val="28000"/>
                </a:prstClr>
              </a:outerShdw>
            </a:effectLst>
          </p:grpSpPr>
          <p:sp>
            <p:nvSpPr>
              <p:cNvPr id="77" name="矩形 76"/>
              <p:cNvSpPr/>
              <p:nvPr>
                <p:custDataLst>
                  <p:tags r:id="rId7"/>
                </p:custDataLst>
              </p:nvPr>
            </p:nvSpPr>
            <p:spPr>
              <a:xfrm>
                <a:off x="6978" y="-4266"/>
                <a:ext cx="10634" cy="8821"/>
              </a:xfrm>
              <a:prstGeom prst="rect">
                <a:avLst/>
              </a:prstGeom>
              <a:solidFill>
                <a:srgbClr val="F2DECE"/>
              </a:solidFill>
              <a:ln w="412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8" name="图片 87"/>
              <p:cNvPicPr/>
              <p:nvPr/>
            </p:nvPicPr>
            <p:blipFill>
              <a:blip r:embed="rId6"/>
              <a:stretch>
                <a:fillRect/>
              </a:stretch>
            </p:blipFill>
            <p:spPr>
              <a:xfrm rot="16200000">
                <a:off x="7815" y="-5256"/>
                <a:ext cx="8944" cy="10797"/>
              </a:xfrm>
              <a:prstGeom prst="rect">
                <a:avLst/>
              </a:prstGeom>
              <a:noFill/>
              <a:ln w="9525">
                <a:noFill/>
              </a:ln>
            </p:spPr>
          </p:pic>
        </p:grpSp>
        <p:pic>
          <p:nvPicPr>
            <p:cNvPr id="6" name="图片 5"/>
            <p:cNvPicPr>
              <a:picLocks noChangeAspect="1"/>
            </p:cNvPicPr>
            <p:nvPr/>
          </p:nvPicPr>
          <p:blipFill>
            <a:blip r:embed="rId8"/>
            <a:stretch>
              <a:fillRect/>
            </a:stretch>
          </p:blipFill>
          <p:spPr>
            <a:xfrm rot="15660000">
              <a:off x="822" y="1267"/>
              <a:ext cx="8117" cy="8087"/>
            </a:xfrm>
            <a:prstGeom prst="rect">
              <a:avLst/>
            </a:prstGeom>
          </p:spPr>
        </p:pic>
        <p:sp>
          <p:nvSpPr>
            <p:cNvPr id="8" name="椭圆 7"/>
            <p:cNvSpPr/>
            <p:nvPr/>
          </p:nvSpPr>
          <p:spPr>
            <a:xfrm>
              <a:off x="982" y="1339"/>
              <a:ext cx="7985" cy="7985"/>
            </a:xfrm>
            <a:prstGeom prst="ellipse">
              <a:avLst/>
            </a:prstGeom>
            <a:noFill/>
            <a:ln w="133350">
              <a:solidFill>
                <a:srgbClr val="E7BA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rcRect l="1942" t="66522" r="80898" b="2971"/>
            <a:stretch>
              <a:fillRect/>
            </a:stretch>
          </p:blipFill>
          <p:spPr>
            <a:xfrm>
              <a:off x="3565" y="4187"/>
              <a:ext cx="2370" cy="2370"/>
            </a:xfrm>
            <a:custGeom>
              <a:avLst/>
              <a:gdLst/>
              <a:ahLst/>
              <a:cxnLst>
                <a:cxn ang="3">
                  <a:pos x="hc" y="t"/>
                </a:cxn>
                <a:cxn ang="cd2">
                  <a:pos x="l" y="vc"/>
                </a:cxn>
                <a:cxn ang="cd4">
                  <a:pos x="hc" y="b"/>
                </a:cxn>
                <a:cxn ang="0">
                  <a:pos x="r" y="vc"/>
                </a:cxn>
              </a:cxnLst>
              <a:rect l="l" t="t" r="r" b="b"/>
              <a:pathLst>
                <a:path w="3295" h="3295">
                  <a:moveTo>
                    <a:pt x="0" y="1648"/>
                  </a:moveTo>
                  <a:cubicBezTo>
                    <a:pt x="0" y="738"/>
                    <a:pt x="738" y="0"/>
                    <a:pt x="1648" y="0"/>
                  </a:cubicBezTo>
                  <a:cubicBezTo>
                    <a:pt x="2557" y="0"/>
                    <a:pt x="3295" y="738"/>
                    <a:pt x="3295" y="1648"/>
                  </a:cubicBezTo>
                  <a:cubicBezTo>
                    <a:pt x="3295" y="2557"/>
                    <a:pt x="2557" y="3295"/>
                    <a:pt x="1648" y="3295"/>
                  </a:cubicBezTo>
                  <a:cubicBezTo>
                    <a:pt x="738" y="3295"/>
                    <a:pt x="0" y="2557"/>
                    <a:pt x="0" y="1648"/>
                  </a:cubicBezTo>
                  <a:close/>
                </a:path>
              </a:pathLst>
            </a:custGeom>
          </p:spPr>
        </p:pic>
        <p:sp>
          <p:nvSpPr>
            <p:cNvPr id="9" name="椭圆 8"/>
            <p:cNvSpPr/>
            <p:nvPr/>
          </p:nvSpPr>
          <p:spPr>
            <a:xfrm>
              <a:off x="3321" y="3979"/>
              <a:ext cx="2974" cy="2974"/>
            </a:xfrm>
            <a:prstGeom prst="ellipse">
              <a:avLst/>
            </a:prstGeom>
            <a:noFill/>
            <a:ln w="260350">
              <a:solidFill>
                <a:srgbClr val="E7BA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65" y="4220"/>
              <a:ext cx="2451" cy="2451"/>
            </a:xfrm>
            <a:prstGeom prst="ellipse">
              <a:avLst/>
            </a:prstGeom>
            <a:noFill/>
            <a:ln w="158750">
              <a:solidFill>
                <a:srgbClr val="0808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4156075" y="426085"/>
            <a:ext cx="7755890" cy="6143625"/>
          </a:xfrm>
          <a:custGeom>
            <a:avLst/>
            <a:gdLst/>
            <a:ahLst/>
            <a:cxnLst>
              <a:cxn ang="3">
                <a:pos x="hc" y="t"/>
              </a:cxn>
              <a:cxn ang="cd2">
                <a:pos x="l" y="vc"/>
              </a:cxn>
              <a:cxn ang="cd4">
                <a:pos x="hc" y="b"/>
              </a:cxn>
              <a:cxn ang="0">
                <a:pos x="r" y="vc"/>
              </a:cxn>
            </a:cxnLst>
            <a:rect l="l" t="t" r="r" b="b"/>
            <a:pathLst>
              <a:path w="11663" h="9675">
                <a:moveTo>
                  <a:pt x="0" y="0"/>
                </a:moveTo>
                <a:lnTo>
                  <a:pt x="11663" y="0"/>
                </a:lnTo>
                <a:lnTo>
                  <a:pt x="11663" y="9675"/>
                </a:lnTo>
                <a:lnTo>
                  <a:pt x="0" y="9675"/>
                </a:lnTo>
                <a:lnTo>
                  <a:pt x="0" y="6942"/>
                </a:lnTo>
                <a:cubicBezTo>
                  <a:pt x="669" y="6594"/>
                  <a:pt x="1258" y="5576"/>
                  <a:pt x="1208" y="4789"/>
                </a:cubicBezTo>
                <a:cubicBezTo>
                  <a:pt x="1269" y="3873"/>
                  <a:pt x="559" y="2938"/>
                  <a:pt x="0" y="2635"/>
                </a:cubicBezTo>
                <a:lnTo>
                  <a:pt x="0" y="0"/>
                </a:lnTo>
                <a:close/>
              </a:path>
            </a:pathLst>
          </a:custGeom>
          <a:solidFill>
            <a:srgbClr val="F1CF94"/>
          </a:solidFill>
          <a:ln>
            <a:solidFill>
              <a:srgbClr val="881C03"/>
            </a:solidFill>
          </a:ln>
          <a:effectLst>
            <a:outerShdw blurRad="127000" sx="102000" sy="102000" algn="ctr" rotWithShape="0">
              <a:schemeClr val="tx1">
                <a:lumMod val="65000"/>
                <a:lumOff val="3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custDataLst>
              <p:tags r:id="rId9"/>
            </p:custDataLst>
          </p:nvPr>
        </p:nvSpPr>
        <p:spPr>
          <a:xfrm>
            <a:off x="4288155" y="471170"/>
            <a:ext cx="7510780" cy="5880735"/>
          </a:xfrm>
          <a:custGeom>
            <a:avLst/>
            <a:gdLst/>
            <a:ahLst/>
            <a:cxnLst>
              <a:cxn ang="3">
                <a:pos x="hc" y="t"/>
              </a:cxn>
              <a:cxn ang="cd2">
                <a:pos x="l" y="vc"/>
              </a:cxn>
              <a:cxn ang="cd4">
                <a:pos x="hc" y="b"/>
              </a:cxn>
              <a:cxn ang="0">
                <a:pos x="r" y="vc"/>
              </a:cxn>
            </a:cxnLst>
            <a:rect l="l" t="t" r="r" b="b"/>
            <a:pathLst>
              <a:path w="10976" h="9022">
                <a:moveTo>
                  <a:pt x="0" y="0"/>
                </a:moveTo>
                <a:lnTo>
                  <a:pt x="10976" y="0"/>
                </a:lnTo>
                <a:lnTo>
                  <a:pt x="10976" y="9022"/>
                </a:lnTo>
                <a:lnTo>
                  <a:pt x="0" y="9022"/>
                </a:lnTo>
                <a:lnTo>
                  <a:pt x="0" y="6615"/>
                </a:lnTo>
                <a:cubicBezTo>
                  <a:pt x="693" y="6253"/>
                  <a:pt x="1262" y="5247"/>
                  <a:pt x="1218" y="4456"/>
                </a:cubicBezTo>
                <a:cubicBezTo>
                  <a:pt x="1272" y="3536"/>
                  <a:pt x="582" y="2612"/>
                  <a:pt x="0" y="2296"/>
                </a:cubicBezTo>
                <a:lnTo>
                  <a:pt x="0" y="0"/>
                </a:lnTo>
                <a:close/>
              </a:path>
            </a:pathLst>
          </a:custGeom>
          <a:solidFill>
            <a:srgbClr val="FFF2E2"/>
          </a:solidFill>
          <a:ln>
            <a:solidFill>
              <a:srgbClr val="881C0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nvSpPr>
        <p:spPr>
          <a:xfrm>
            <a:off x="4325620" y="719455"/>
            <a:ext cx="4076700" cy="368300"/>
          </a:xfrm>
          <a:prstGeom prst="rect">
            <a:avLst/>
          </a:prstGeom>
          <a:noFill/>
        </p:spPr>
        <p:txBody>
          <a:bodyPr wrap="square" rtlCol="0" anchor="t">
            <a:spAutoFit/>
          </a:bodyPr>
          <a:lstStyle/>
          <a:p>
            <a:pPr marL="285750" indent="-285750">
              <a:buFont typeface="Wingdings" panose="05000000000000000000" charset="0"/>
              <a:buChar char="Ø"/>
            </a:pPr>
            <a:r>
              <a:rPr lang="en-US" altLang="zh-CN" b="1">
                <a:solidFill>
                  <a:srgbClr val="C00000"/>
                </a:solidFill>
              </a:rPr>
              <a:t>2026</a:t>
            </a:r>
            <a:r>
              <a:rPr lang="zh-CN" altLang="en-US" b="1">
                <a:solidFill>
                  <a:srgbClr val="C00000"/>
                </a:solidFill>
              </a:rPr>
              <a:t>年</a:t>
            </a:r>
            <a:r>
              <a:rPr lang="en-US" altLang="zh-CN" b="1">
                <a:solidFill>
                  <a:srgbClr val="C00000"/>
                </a:solidFill>
              </a:rPr>
              <a:t>6</a:t>
            </a:r>
            <a:r>
              <a:rPr lang="zh-CN" altLang="en-US" b="1">
                <a:solidFill>
                  <a:srgbClr val="C00000"/>
                </a:solidFill>
              </a:rPr>
              <a:t>月高考冲刺系列</a:t>
            </a:r>
            <a:endParaRPr lang="zh-CN" altLang="en-US" b="1">
              <a:solidFill>
                <a:srgbClr val="C00000"/>
              </a:solidFill>
            </a:endParaRPr>
          </a:p>
        </p:txBody>
      </p:sp>
      <p:pic>
        <p:nvPicPr>
          <p:cNvPr id="4" name="图片 3"/>
          <p:cNvPicPr/>
          <p:nvPr/>
        </p:nvPicPr>
        <p:blipFill>
          <a:blip r:embed="rId10"/>
          <a:stretch>
            <a:fillRect/>
          </a:stretch>
        </p:blipFill>
        <p:spPr>
          <a:xfrm>
            <a:off x="1849755" y="1148715"/>
            <a:ext cx="2393315" cy="874395"/>
          </a:xfrm>
          <a:prstGeom prst="rect">
            <a:avLst/>
          </a:prstGeom>
        </p:spPr>
      </p:pic>
      <p:pic>
        <p:nvPicPr>
          <p:cNvPr id="11" name="图片 10"/>
          <p:cNvPicPr/>
          <p:nvPr/>
        </p:nvPicPr>
        <p:blipFill>
          <a:blip r:embed="rId11"/>
          <a:stretch>
            <a:fillRect/>
          </a:stretch>
        </p:blipFill>
        <p:spPr>
          <a:xfrm>
            <a:off x="2533650" y="3000375"/>
            <a:ext cx="1099820" cy="857885"/>
          </a:xfrm>
          <a:prstGeom prst="rect">
            <a:avLst/>
          </a:prstGeom>
        </p:spPr>
      </p:pic>
      <p:sp>
        <p:nvSpPr>
          <p:cNvPr id="15" name="文本框 14"/>
          <p:cNvSpPr txBox="1"/>
          <p:nvPr/>
        </p:nvSpPr>
        <p:spPr>
          <a:xfrm>
            <a:off x="5179695" y="3161030"/>
            <a:ext cx="6469380" cy="1322070"/>
          </a:xfrm>
          <a:prstGeom prst="rect">
            <a:avLst/>
          </a:prstGeom>
          <a:solidFill>
            <a:srgbClr val="FFF2E2"/>
          </a:solidFill>
        </p:spPr>
        <p:txBody>
          <a:bodyPr wrap="square" rtlCol="0" anchor="t">
            <a:spAutoFit/>
          </a:bodyPr>
          <a:lstStyle/>
          <a:p>
            <a:pPr algn="ctr"/>
            <a:r>
              <a:rPr lang="zh-CN" altLang="en-US" sz="4000" b="1">
                <a:solidFill>
                  <a:srgbClr val="C00000"/>
                </a:solidFill>
                <a:latin typeface="微软雅黑" panose="020B0503020204020204" charset="-122"/>
                <a:ea typeface="微软雅黑" panose="020B0503020204020204" charset="-122"/>
                <a:cs typeface="微软雅黑" panose="020B0503020204020204" charset="-122"/>
              </a:rPr>
              <a:t>腾骥夺魁・ </a:t>
            </a:r>
            <a:r>
              <a:rPr lang="en-US" altLang="zh-CN" sz="4000" b="1">
                <a:solidFill>
                  <a:srgbClr val="C00000"/>
                </a:solidFill>
                <a:latin typeface="微软雅黑" panose="020B0503020204020204" charset="-122"/>
                <a:ea typeface="微软雅黑" panose="020B0503020204020204" charset="-122"/>
                <a:cs typeface="微软雅黑" panose="020B0503020204020204" charset="-122"/>
              </a:rPr>
              <a:t>CD</a:t>
            </a:r>
            <a:r>
              <a:rPr lang="zh-CN" altLang="en-US" sz="4000" b="1">
                <a:solidFill>
                  <a:srgbClr val="C00000"/>
                </a:solidFill>
                <a:latin typeface="微软雅黑" panose="020B0503020204020204" charset="-122"/>
                <a:ea typeface="微软雅黑" panose="020B0503020204020204" charset="-122"/>
                <a:cs typeface="微软雅黑" panose="020B0503020204020204" charset="-122"/>
              </a:rPr>
              <a:t>阅读理解</a:t>
            </a:r>
            <a:endParaRPr lang="zh-CN" altLang="en-US" sz="4000" b="1">
              <a:solidFill>
                <a:srgbClr val="C00000"/>
              </a:solidFill>
              <a:latin typeface="微软雅黑" panose="020B0503020204020204" charset="-122"/>
              <a:ea typeface="微软雅黑" panose="020B0503020204020204" charset="-122"/>
              <a:cs typeface="微软雅黑" panose="020B0503020204020204" charset="-122"/>
            </a:endParaRPr>
          </a:p>
          <a:p>
            <a:pPr algn="ctr"/>
            <a:r>
              <a:rPr lang="zh-CN" altLang="en-US" sz="4000" b="1">
                <a:solidFill>
                  <a:srgbClr val="C00000"/>
                </a:solidFill>
                <a:latin typeface="微软雅黑" panose="020B0503020204020204" charset="-122"/>
                <a:ea typeface="微软雅黑" panose="020B0503020204020204" charset="-122"/>
                <a:cs typeface="微软雅黑" panose="020B0503020204020204" charset="-122"/>
              </a:rPr>
              <a:t>满分冲刺</a:t>
            </a:r>
            <a:endParaRPr lang="zh-CN" altLang="en-US" sz="4000" b="1">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247448 0.00037037 L 0 0 " pathEditMode="relative" rAng="0" ptsTypes="">
                                      <p:cBhvr>
                                        <p:cTn id="6" dur="2000" fill="hold"/>
                                        <p:tgtEl>
                                          <p:spTgt spid="5"/>
                                        </p:tgtEl>
                                        <p:attrNameLst>
                                          <p:attrName>ppt_x</p:attrName>
                                          <p:attrName>ppt_y</p:attrName>
                                        </p:attrNameLst>
                                      </p:cBhvr>
                                      <p:rCtr x="-14000" y="-100"/>
                                    </p:animMotion>
                                  </p:childTnLst>
                                </p:cTn>
                              </p:par>
                              <p:par>
                                <p:cTn id="7" presetID="1" presetClass="entr" presetSubtype="0" fill="hold" nodeType="withEffect">
                                  <p:stCondLst>
                                    <p:cond delay="300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762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952500" y="1778000"/>
            <a:ext cx="3048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写作</a:t>
            </a:r>
            <a:r>
              <a:rPr 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目的</a:t>
            </a:r>
            <a:endParaRPr 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781050" y="2527300"/>
            <a:ext cx="3219450" cy="3258185"/>
          </a:xfrm>
          <a:prstGeom prst="roundRect">
            <a:avLst>
              <a:gd name="adj" fmla="val 0"/>
            </a:avLst>
          </a:prstGeom>
          <a:solidFill>
            <a:srgbClr val="EE843C">
              <a:alpha val="72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781050" y="2635250"/>
            <a:ext cx="2984500" cy="1968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介绍一项具体研究的背景、方法、结果及意义</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4445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1" name="AutoShape 11"/>
          <p:cNvSpPr/>
          <p:nvPr/>
        </p:nvSpPr>
        <p:spPr>
          <a:xfrm>
            <a:off x="4445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2" name="AutoShape 12"/>
          <p:cNvSpPr/>
          <p:nvPr/>
        </p:nvSpPr>
        <p:spPr>
          <a:xfrm>
            <a:off x="4635500" y="1778000"/>
            <a:ext cx="3048000" cy="406400"/>
          </a:xfrm>
          <a:prstGeom prst="rect">
            <a:avLst/>
          </a:prstGeom>
          <a:noFill/>
          <a:ln w="12700" cap="flat" cmpd="sng">
            <a:noFill/>
            <a:prstDash val="solid"/>
            <a:round/>
          </a:ln>
        </p:spPr>
        <p:txBody>
          <a:bodyPr vert="horz" wrap="square" lIns="0" tIns="0" rIns="0" bIns="0" rtlCol="0" anchor="ctr" anchorCtr="0">
            <a:noAutofit/>
          </a:bodyPr>
          <a:lstStyle/>
          <a:p>
            <a:pPr lvl="0" algn="l">
              <a:lnSpc>
                <a:spcPct val="125000"/>
              </a:lnSpc>
              <a:buClrTx/>
              <a:buSzTx/>
              <a:buFontTx/>
              <a:defRPr/>
            </a:pPr>
            <a:r>
              <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典型结构</a:t>
            </a:r>
            <a:endPar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4581525" y="2495550"/>
            <a:ext cx="3178175" cy="3289300"/>
          </a:xfrm>
          <a:prstGeom prst="roundRect">
            <a:avLst>
              <a:gd name="adj" fmla="val 0"/>
            </a:avLst>
          </a:prstGeom>
          <a:solidFill>
            <a:srgbClr val="EE843C">
              <a:alpha val="72000"/>
            </a:srgbClr>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5" name="AutoShape 15"/>
          <p:cNvSpPr/>
          <p:nvPr/>
        </p:nvSpPr>
        <p:spPr>
          <a:xfrm>
            <a:off x="4581525" y="4102100"/>
            <a:ext cx="2794000" cy="762000"/>
          </a:xfrm>
          <a:prstGeom prst="rect">
            <a:avLst/>
          </a:prstGeom>
          <a:noFill/>
          <a:ln w="12700" cap="flat" cmpd="sng">
            <a:noFill/>
            <a:prstDash val="solid"/>
            <a:round/>
          </a:ln>
        </p:spPr>
        <p:txBody>
          <a:bodyPr vert="horz" wrap="square" lIns="0" tIns="0" rIns="0" bIns="0" rtlCol="0" anchor="ctr" anchorCtr="0"/>
          <a:lstStyle/>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研究背景与核心发现 </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 研究方法与</a:t>
            </a: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过程</a:t>
            </a:r>
            <a:endPar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结论</a:t>
            </a:r>
            <a:r>
              <a:rPr lang="en-US" altLang="zh-CN" sz="2800">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意义</a:t>
            </a:r>
            <a:endPar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评价</a:t>
            </a:r>
            <a:endPar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展望</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endParaRPr lang="zh-CN" altLang="en-US" sz="28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4762500" y="5092700"/>
            <a:ext cx="2794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endParaRPr lang="zh-CN" altLang="en-US" sz="14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20"/>
          <p:cNvSpPr/>
          <p:nvPr/>
        </p:nvSpPr>
        <p:spPr>
          <a:xfrm>
            <a:off x="8128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21" name="AutoShape 21"/>
          <p:cNvSpPr/>
          <p:nvPr/>
        </p:nvSpPr>
        <p:spPr>
          <a:xfrm>
            <a:off x="8128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22" name="AutoShape 22"/>
          <p:cNvSpPr/>
          <p:nvPr/>
        </p:nvSpPr>
        <p:spPr>
          <a:xfrm>
            <a:off x="8318500" y="1778000"/>
            <a:ext cx="3048000" cy="406400"/>
          </a:xfrm>
          <a:prstGeom prst="rect">
            <a:avLst/>
          </a:prstGeom>
          <a:noFill/>
          <a:ln w="12700" cap="flat" cmpd="sng">
            <a:noFill/>
            <a:prstDash val="solid"/>
            <a:round/>
          </a:ln>
        </p:spPr>
        <p:txBody>
          <a:bodyPr vert="horz" wrap="square" lIns="0" tIns="0" rIns="0" bIns="0" rtlCol="0" anchor="ctr" anchorCtr="0">
            <a:noAutofit/>
          </a:bodyPr>
          <a:lstStyle/>
          <a:p>
            <a:pPr lvl="0" algn="l">
              <a:lnSpc>
                <a:spcPct val="125000"/>
              </a:lnSpc>
              <a:buClrTx/>
              <a:buSzTx/>
              <a:buFontTx/>
              <a:defRPr/>
            </a:pPr>
            <a:r>
              <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常见考点</a:t>
            </a:r>
            <a:endPar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25"/>
          <p:cNvSpPr/>
          <p:nvPr/>
        </p:nvSpPr>
        <p:spPr>
          <a:xfrm>
            <a:off x="8318500" y="2494915"/>
            <a:ext cx="2921000" cy="3289300"/>
          </a:xfrm>
          <a:prstGeom prst="rect">
            <a:avLst/>
          </a:prstGeom>
          <a:solidFill>
            <a:srgbClr val="EE843C">
              <a:alpha val="72000"/>
            </a:srgbClr>
          </a:solidFill>
          <a:ln w="25400" cap="flat" cmpd="sng">
            <a:noFill/>
            <a:prstDash val="solid"/>
            <a:round/>
          </a:ln>
        </p:spPr>
        <p:txBody>
          <a:bodyPr vert="horz" wrap="square" lIns="63500" tIns="63500" rIns="63500" bIns="63500" rtlCol="0" anchor="ctr" anchorCtr="0">
            <a:noAutofit/>
          </a:bodyPr>
          <a:lstStyle/>
          <a:p>
            <a:pPr marL="0" indent="0" algn="l">
              <a:lnSpc>
                <a:spcPct val="125000"/>
              </a:lnSpc>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研究目的、研究对象/方法、具体结果、研究发现的意义、研究者态度、研究中的困难</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3"/>
          <p:cNvSpPr/>
          <p:nvPr/>
        </p:nvSpPr>
        <p:spPr>
          <a:xfrm>
            <a:off x="3371850" y="469900"/>
            <a:ext cx="7080885" cy="635000"/>
          </a:xfrm>
          <a:prstGeom prst="rect">
            <a:avLst/>
          </a:prstGeom>
          <a:noFill/>
          <a:ln w="12700" cap="flat" cmpd="sng">
            <a:noFill/>
            <a:prstDash val="solid"/>
            <a:round/>
          </a:ln>
        </p:spPr>
        <p:txBody>
          <a:bodyPr vert="horz" wrap="square" lIns="0" tIns="0" rIns="0" bIns="0" rtlCol="0" anchor="ctr" anchorCtr="0"/>
          <a:p>
            <a:pPr marL="0" indent="0" algn="l">
              <a:lnSpc>
                <a:spcPct val="125000"/>
              </a:lnSpc>
              <a:defRPr/>
            </a:pPr>
            <a:r>
              <a:rPr lang="zh-CN" altLang="en-US" sz="3600" b="1" dirty="0"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研究报告</a:t>
            </a:r>
            <a:r>
              <a:rPr lang="en-US" sz="3600" b="1"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类</a:t>
            </a:r>
            <a:r>
              <a:rPr lang="en-US" sz="3600" b="1"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：语篇特征概览</a:t>
            </a:r>
            <a:endPar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35" name="Picture 2"/>
          <p:cNvPicPr>
            <a:picLocks noChangeAspect="1"/>
          </p:cNvPicPr>
          <p:nvPr/>
        </p:nvPicPr>
        <p:blipFill>
          <a:blip r:embed="rId1"/>
          <a:srcRect t="1121" b="1121"/>
          <a:stretch>
            <a:fillRect/>
          </a:stretch>
        </p:blipFill>
        <p:spPr>
          <a:xfrm>
            <a:off x="0" y="0"/>
            <a:ext cx="1879600" cy="863600"/>
          </a:xfrm>
          <a:prstGeom prst="rect">
            <a:avLst/>
          </a:prstGeom>
          <a:noFill/>
          <a:ln w="25400" cap="flat" cmpd="sng">
            <a:noFill/>
            <a:prstDash val="solid"/>
            <a:round/>
          </a:ln>
        </p:spPr>
      </p:pic>
      <p:cxnSp>
        <p:nvCxnSpPr>
          <p:cNvPr id="36" name="Connector 4"/>
          <p:cNvCxnSpPr/>
          <p:nvPr/>
        </p:nvCxnSpPr>
        <p:spPr>
          <a:xfrm rot="-3906">
            <a:off x="508004" y="1155700"/>
            <a:ext cx="11176000" cy="12700"/>
          </a:xfrm>
          <a:prstGeom prst="line">
            <a:avLst/>
          </a:prstGeom>
          <a:solidFill>
            <a:srgbClr val="DEE0E3">
              <a:alpha val="100000"/>
            </a:srgbClr>
          </a:solidFill>
          <a:ln w="25400" cap="flat" cmpd="sng">
            <a:solidFill>
              <a:srgbClr val="F25720">
                <a:alpha val="100000"/>
              </a:srgbClr>
            </a:solidFill>
            <a:prstDash val="solid"/>
            <a:round/>
            <a:headEnd type="none" w="lg" len="lg"/>
            <a:tailEnd type="none" w="lg" len="lg"/>
          </a:ln>
        </p:spPr>
      </p:cxnSp>
      <p:pic>
        <p:nvPicPr>
          <p:cNvPr id="37" name="Picture 3"/>
          <p:cNvPicPr>
            <a:picLocks noChangeAspect="1"/>
          </p:cNvPicPr>
          <p:nvPr/>
        </p:nvPicPr>
        <p:blipFill>
          <a:blip r:embed="rId2"/>
          <a:srcRect t="2498" b="2498"/>
          <a:stretch>
            <a:fillRect/>
          </a:stretch>
        </p:blipFill>
        <p:spPr>
          <a:xfrm>
            <a:off x="0" y="0"/>
            <a:ext cx="2578100" cy="342900"/>
          </a:xfrm>
          <a:prstGeom prst="rect">
            <a:avLst/>
          </a:prstGeom>
          <a:noFill/>
          <a:ln w="25400" cap="flat" cmpd="sng">
            <a:noFill/>
            <a:prstDash val="solid"/>
            <a:rou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2" grpId="0"/>
      <p:bldP spid="14" grpId="0" animBg="1"/>
      <p:bldP spid="15" grpId="0"/>
      <p:bldP spid="19" grpId="0"/>
      <p:bldP spid="22" grpId="0"/>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0" y="721995"/>
            <a:ext cx="12091670" cy="2327275"/>
          </a:xfrm>
          <a:prstGeom prst="roundRect">
            <a:avLst>
              <a:gd name="adj" fmla="val 0"/>
            </a:avLst>
          </a:prstGeom>
          <a:noFill/>
          <a:ln w="25400" cap="flat" cmpd="sng">
            <a:noFill/>
            <a:prstDash val="solid"/>
            <a:round/>
          </a:ln>
        </p:spPr>
        <p:txBody>
          <a:bodyPr vert="horz" wrap="square" lIns="88900" tIns="50800" rIns="88900" bIns="50800" rtlCol="0" anchor="t" anchorCtr="0"/>
          <a:lstStyle/>
          <a:p>
            <a:pPr marL="0" indent="0" algn="just">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①On March 7, 1907, the English statistician Francis Galton published a paper which illustrated what has come to be known as the “wisdom of crowds” effect. The experiment of estimation he conducted showed that in some cases, the average of a large number of independent estimates could be quite accurate.  </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4"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2023</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AutoShape 5"/>
          <p:cNvSpPr/>
          <p:nvPr/>
        </p:nvSpPr>
        <p:spPr>
          <a:xfrm>
            <a:off x="44450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lstStyle/>
          <a:p>
            <a:pPr marL="0" indent="0" algn="ctr">
              <a:lnSpc>
                <a:spcPct val="100000"/>
              </a:lnSpc>
              <a:defRPr/>
            </a:pP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Step1: 紧抓首段关键词，识别</a:t>
            </a:r>
            <a:r>
              <a:rPr lang="zh-CN" alt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endParaRPr lang="en-US" sz="1100"/>
          </a:p>
        </p:txBody>
      </p:sp>
      <p:sp>
        <p:nvSpPr>
          <p:cNvPr id="9" name="AutoShape 7"/>
          <p:cNvSpPr/>
          <p:nvPr/>
        </p:nvSpPr>
        <p:spPr>
          <a:xfrm>
            <a:off x="353060" y="1116965"/>
            <a:ext cx="982980" cy="57531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11" name="AutoShape 7"/>
          <p:cNvSpPr/>
          <p:nvPr/>
        </p:nvSpPr>
        <p:spPr>
          <a:xfrm>
            <a:off x="3507105" y="1652270"/>
            <a:ext cx="2153920" cy="46672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6" name="AutoShape 3"/>
          <p:cNvSpPr/>
          <p:nvPr/>
        </p:nvSpPr>
        <p:spPr>
          <a:xfrm>
            <a:off x="0" y="3725545"/>
            <a:ext cx="12091670" cy="2327275"/>
          </a:xfrm>
          <a:prstGeom prst="roundRect">
            <a:avLst>
              <a:gd name="adj" fmla="val 0"/>
            </a:avLst>
          </a:prstGeom>
          <a:noFill/>
          <a:ln w="25400" cap="flat" cmpd="sng">
            <a:noFill/>
            <a:prstDash val="solid"/>
            <a:round/>
          </a:ln>
        </p:spPr>
        <p:txBody>
          <a:bodyPr vert="horz" wrap="square" lIns="88900" tIns="50800" rIns="88900" bIns="50800" rtlCol="0" anchor="t" anchorCtr="0"/>
          <a:p>
            <a:pPr marL="0" indent="0" algn="just">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①Human beings have always loved reviews: word of mouth has long been regarded as one of the most valuable marketing tools available to a company. Consumers enjoy reading and giving reviews. However, the problem is that a lot of the reviews are fake (假的). Shabnam Azimi and Alexander Krasnikov of Loyola University of Chicago and Kwong Chan of Northeastern University recently published a study on fake reviews. </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7" name="AutoShape 4"/>
          <p:cNvSpPr/>
          <p:nvPr/>
        </p:nvSpPr>
        <p:spPr>
          <a:xfrm>
            <a:off x="76200" y="3250565"/>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2026.1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AutoShape 7"/>
          <p:cNvSpPr/>
          <p:nvPr/>
        </p:nvSpPr>
        <p:spPr>
          <a:xfrm>
            <a:off x="7764145" y="5967730"/>
            <a:ext cx="1329690" cy="46672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1"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7" grpId="0"/>
      <p:bldP spid="8" grpId="1"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0" y="517525"/>
            <a:ext cx="12091670" cy="2327275"/>
          </a:xfrm>
          <a:prstGeom prst="roundRect">
            <a:avLst>
              <a:gd name="adj" fmla="val 0"/>
            </a:avLst>
          </a:prstGeom>
          <a:noFill/>
          <a:ln w="25400" cap="flat" cmpd="sng">
            <a:noFill/>
            <a:prstDash val="solid"/>
            <a:round/>
          </a:ln>
        </p:spPr>
        <p:txBody>
          <a:bodyPr vert="horz" wrap="square" lIns="88900" tIns="50800" rIns="88900" bIns="50800" rtlCol="0" anchor="t" anchorCtr="0"/>
          <a:lstStyle/>
          <a:p>
            <a:pPr marL="0" indent="0" algn="just">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①As new technologies take on increasingly humanlike qualities, there’s been a push to make them genderless. “People are stereotyping (形成刻板印象) their gendered objects in very traditional ways,” says Ashley Martin, a Stanford associate professor of organizational behavior. Removing gender from the picture altogether seems like a simple way to fix this. Yet as Martin has found in her work, gender is one of the fundamental ways people form connections with objects, particularly those designed with human characteristics.</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  ②In her study, Martin asked participants to rate their attachment to male, female, and genderless versions of a digital voice assistant and a self-driving car known as “Miuu.” It was found that gender increased users’ feelings of attachment to these devices and their interest in purchasing them. For example, participants said they would be less likely to buy a genderless voice assistant than versions with male or female voices.</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ct val="100000"/>
              </a:lnSpc>
              <a:defRPr/>
            </a:pPr>
            <a:r>
              <a:rPr lang="en-US" sz="2800" b="1" i="0" u="none" strike="noStrike">
                <a:solidFill>
                  <a:srgbClr val="000000"/>
                </a:solidFill>
                <a:ea typeface="Times New Roman" panose="02020603050405020304"/>
                <a:cs typeface="Times New Roman" panose="02020603050405020304"/>
                <a:sym typeface="Times New Roman" panose="02020603050405020304"/>
              </a:rPr>
              <a:t>  ....</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4"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AutoShape 5"/>
          <p:cNvSpPr/>
          <p:nvPr/>
        </p:nvSpPr>
        <p:spPr>
          <a:xfrm>
            <a:off x="44450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lstStyle/>
          <a:p>
            <a:pPr marL="0" indent="0" algn="ctr">
              <a:lnSpc>
                <a:spcPct val="100000"/>
              </a:lnSpc>
              <a:defRPr/>
            </a:pP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Step1: 紧抓首段关键词，识别</a:t>
            </a:r>
            <a:r>
              <a:rPr lang="zh-CN" alt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endParaRPr lang="en-US" sz="1100"/>
          </a:p>
        </p:txBody>
      </p:sp>
      <p:sp>
        <p:nvSpPr>
          <p:cNvPr id="9" name="AutoShape 7"/>
          <p:cNvSpPr/>
          <p:nvPr/>
        </p:nvSpPr>
        <p:spPr>
          <a:xfrm>
            <a:off x="9236710" y="2611755"/>
            <a:ext cx="982980" cy="57531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lstStyle/>
          <a:p>
            <a:pPr lvl="0" algn="ctr">
              <a:buClrTx/>
              <a:buSzTx/>
              <a:buFontTx/>
              <a:defRPr/>
            </a:pPr>
            <a:endParaRPr>
              <a:sym typeface="+mn-ea"/>
            </a:endParaRPr>
          </a:p>
        </p:txBody>
      </p:sp>
      <p:sp>
        <p:nvSpPr>
          <p:cNvPr id="11" name="AutoShape 7"/>
          <p:cNvSpPr/>
          <p:nvPr/>
        </p:nvSpPr>
        <p:spPr>
          <a:xfrm>
            <a:off x="1616075" y="4009390"/>
            <a:ext cx="1256030" cy="46672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12" name="AutoShape 6"/>
          <p:cNvSpPr/>
          <p:nvPr/>
        </p:nvSpPr>
        <p:spPr>
          <a:xfrm>
            <a:off x="3154680" y="4116070"/>
            <a:ext cx="8936355" cy="1987550"/>
          </a:xfrm>
          <a:prstGeom prst="roundRect">
            <a:avLst>
              <a:gd name="adj" fmla="val 1692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p>
            <a:pPr marL="0" indent="0" algn="l">
              <a:lnSpc>
                <a:spcPct val="100000"/>
              </a:lnSpc>
              <a:defRPr/>
            </a:pPr>
            <a:r>
              <a:rPr 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Tips:以下</a:t>
            </a:r>
            <a:r>
              <a:rPr lang="zh-CN" alt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词汇</a:t>
            </a:r>
            <a:r>
              <a:rPr 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可以帮助迅速掌握文章</a:t>
            </a:r>
            <a:r>
              <a:rPr lang="zh-CN" alt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r>
              <a:rPr 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sz="2800" b="1" i="0" u="none" strike="noStrike">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indent="0" algn="l">
              <a:lnSpc>
                <a:spcPct val="100000"/>
              </a:lnSpc>
              <a:defRPr/>
            </a:pPr>
            <a:endParaRPr lang="en-US" sz="1100">
              <a:solidFill>
                <a:srgbClr val="FF9617"/>
              </a:solidFill>
            </a:endParaRPr>
          </a:p>
          <a:p>
            <a:pPr marL="0" indent="0" algn="l">
              <a:lnSpc>
                <a:spcPct val="100000"/>
              </a:lnSpc>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1.work/study /research /report/</a:t>
            </a:r>
            <a:r>
              <a:rPr lang="en-US" sz="2800" b="1">
                <a:latin typeface="Times New Roman" panose="02020603050405020304"/>
                <a:ea typeface="Times New Roman" panose="02020603050405020304"/>
                <a:cs typeface="Times New Roman" panose="02020603050405020304"/>
                <a:sym typeface="Times New Roman" panose="02020603050405020304"/>
              </a:rPr>
              <a:t>paper/ experiment...</a:t>
            </a:r>
            <a:endPar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pP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2.reveal/find/suggest/show/conclude/discover...</a:t>
            </a:r>
            <a:endPar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endParaRPr>
          </a:p>
        </p:txBody>
      </p:sp>
      <p:sp>
        <p:nvSpPr>
          <p:cNvPr id="7" name="AutoShape 7"/>
          <p:cNvSpPr/>
          <p:nvPr/>
        </p:nvSpPr>
        <p:spPr>
          <a:xfrm>
            <a:off x="7015480" y="2611755"/>
            <a:ext cx="1163955" cy="57531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0" y="530860"/>
            <a:ext cx="12091670" cy="2327275"/>
          </a:xfrm>
          <a:prstGeom prst="roundRect">
            <a:avLst>
              <a:gd name="adj" fmla="val 0"/>
            </a:avLst>
          </a:prstGeom>
          <a:noFill/>
          <a:ln w="25400" cap="flat" cmpd="sng">
            <a:noFill/>
            <a:prstDash val="solid"/>
            <a:round/>
          </a:ln>
        </p:spPr>
        <p:txBody>
          <a:bodyPr vert="horz" wrap="square" lIns="88900" tIns="50800" rIns="88900" bIns="50800" rtlCol="0" anchor="t" anchorCtr="0"/>
          <a:lstStyle/>
          <a:p>
            <a:pPr marL="0" indent="0" algn="just">
              <a:lnSpc>
                <a:spcPts val="2200"/>
              </a:lnSpc>
              <a:defRPr/>
            </a:pPr>
            <a:r>
              <a:rPr lang="en-US"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b="1" i="0" u="none" strike="noStrike">
                <a:solidFill>
                  <a:srgbClr val="000000"/>
                </a:solidFill>
                <a:ea typeface="Times New Roman" panose="02020603050405020304"/>
                <a:cs typeface="Times New Roman" panose="02020603050405020304"/>
                <a:sym typeface="Times New Roman" panose="02020603050405020304"/>
              </a:rPr>
              <a:t>①As new technologies take on increasingly humanlike qualities, there’s been a push to make them genderless. “People are stereotyping (形成刻板印象) their gendered objects in very traditional ways,” says Ashley Martin, a Stanford associate professor of organizational behavior. Removing gender from the picture altogether seems like a simple way to fix this. </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Yet </a:t>
            </a:r>
            <a:r>
              <a:rPr lang="en-US" b="1" i="0" u="none" strike="noStrike">
                <a:solidFill>
                  <a:srgbClr val="000000"/>
                </a:solidFill>
                <a:ea typeface="Times New Roman" panose="02020603050405020304"/>
                <a:cs typeface="Times New Roman" panose="02020603050405020304"/>
                <a:sym typeface="Times New Roman" panose="02020603050405020304"/>
              </a:rPr>
              <a:t>as Martin has found in her work, </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gender is one of the fundamental ways people form connections with objects, particularly those designed with human characteristics.</a:t>
            </a:r>
            <a:endPar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endParaRPr>
          </a:p>
          <a:p>
            <a:pPr marL="0" indent="0" algn="just">
              <a:lnSpc>
                <a:spcPts val="2200"/>
              </a:lnSpc>
              <a:defRPr/>
            </a:pPr>
            <a:r>
              <a:rPr lang="en-US" b="1" i="0" u="none" strike="noStrike">
                <a:solidFill>
                  <a:srgbClr val="000000"/>
                </a:solidFill>
                <a:ea typeface="Times New Roman" panose="02020603050405020304"/>
                <a:cs typeface="Times New Roman" panose="02020603050405020304"/>
                <a:sym typeface="Times New Roman" panose="02020603050405020304"/>
              </a:rPr>
              <a:t>  ②In her study, Martin asked participants to rate their attachment to male, female, and genderless versions of a digital voice assistant and a self-driving car known as “Miuu.” It was </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found </a:t>
            </a:r>
            <a:r>
              <a:rPr lang="en-US" b="1" i="0" u="none" strike="noStrike">
                <a:solidFill>
                  <a:srgbClr val="000000"/>
                </a:solidFill>
                <a:ea typeface="Times New Roman" panose="02020603050405020304"/>
                <a:cs typeface="Times New Roman" panose="02020603050405020304"/>
                <a:sym typeface="Times New Roman" panose="02020603050405020304"/>
              </a:rPr>
              <a:t>that </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gender increased users’ feelings of attachment to these devices and their interest in purchasing them.</a:t>
            </a:r>
            <a:r>
              <a:rPr lang="en-US" b="1" i="0" u="none" strike="noStrike">
                <a:solidFill>
                  <a:srgbClr val="000000"/>
                </a:solidFill>
                <a:ea typeface="Times New Roman" panose="02020603050405020304"/>
                <a:cs typeface="Times New Roman" panose="02020603050405020304"/>
                <a:sym typeface="Times New Roman" panose="02020603050405020304"/>
              </a:rPr>
              <a:t> For example, participants said they would be less likely to buy a genderless voice assistant than versions with male or female voices.</a:t>
            </a:r>
            <a:endParaRPr lang="en-US"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r>
              <a:rPr lang="en-US" b="1" i="0" u="none" strike="noStrike">
                <a:solidFill>
                  <a:srgbClr val="000000"/>
                </a:solidFill>
                <a:ea typeface="Times New Roman" panose="02020603050405020304"/>
                <a:cs typeface="Times New Roman" panose="02020603050405020304"/>
                <a:sym typeface="Times New Roman" panose="02020603050405020304"/>
              </a:rPr>
              <a:t>  ③While gendering a product may be good marketing, it may </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also strengthen outdated or harmful ideas about power and identity</a:t>
            </a:r>
            <a:r>
              <a:rPr lang="en-US" b="1" i="0" u="none" strike="noStrike">
                <a:solidFill>
                  <a:srgbClr val="000000"/>
                </a:solidFill>
                <a:ea typeface="Times New Roman" panose="02020603050405020304"/>
                <a:cs typeface="Times New Roman" panose="02020603050405020304"/>
                <a:sym typeface="Times New Roman" panose="02020603050405020304"/>
              </a:rPr>
              <a:t>. The stereotypes commonly associated with men, such as competitiveness and dominance, are more valued than those associated with women. These qualities, in turn, are mapped onto products that have been assigned a gender.</a:t>
            </a:r>
            <a:endParaRPr lang="en-US"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r>
              <a:rPr lang="en-US" b="1" i="0" u="none" strike="noStrike">
                <a:solidFill>
                  <a:srgbClr val="000000"/>
                </a:solidFill>
                <a:ea typeface="Times New Roman" panose="02020603050405020304"/>
                <a:cs typeface="Times New Roman" panose="02020603050405020304"/>
                <a:sym typeface="Times New Roman" panose="02020603050405020304"/>
              </a:rPr>
              <a:t>  ④Martin’s study </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also found that creating a genderless object was difficult.</a:t>
            </a:r>
            <a:r>
              <a:rPr lang="en-US" b="1" i="0" u="none" strike="noStrike">
                <a:solidFill>
                  <a:srgbClr val="000000"/>
                </a:solidFill>
                <a:ea typeface="Times New Roman" panose="02020603050405020304"/>
                <a:cs typeface="Times New Roman" panose="02020603050405020304"/>
                <a:sym typeface="Times New Roman" panose="02020603050405020304"/>
              </a:rPr>
              <a:t> For instance, if an object’s name was meant to sound genderless, like Miuu, participants would still assign a gender to it — they would assume Miuu was a “he” or “she”.</a:t>
            </a:r>
            <a:endParaRPr lang="en-US"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r>
              <a:rPr lang="en-US" b="1" i="0" u="none" strike="noStrike">
                <a:solidFill>
                  <a:srgbClr val="000000"/>
                </a:solidFill>
                <a:ea typeface="Times New Roman" panose="02020603050405020304"/>
                <a:cs typeface="Times New Roman" panose="02020603050405020304"/>
                <a:sym typeface="Times New Roman" panose="02020603050405020304"/>
              </a:rPr>
              <a:t>  ⑤</a:t>
            </a:r>
            <a:r>
              <a:rPr lang="en-US"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Martin sees a silver lining, however</a:t>
            </a:r>
            <a:r>
              <a:rPr lang="en-US" b="1" i="0" u="none" strike="noStrike">
                <a:solidFill>
                  <a:srgbClr val="000000"/>
                </a:solidFill>
                <a:ea typeface="Times New Roman" panose="02020603050405020304"/>
                <a:cs typeface="Times New Roman" panose="02020603050405020304"/>
                <a:sym typeface="Times New Roman" panose="02020603050405020304"/>
              </a:rPr>
              <a:t>: She believes that anthropomorphism (拟人化) “provides an opportunity to change stereotypes.” When women are put into positions of leadership like running companies, it reduces negative stereotypes about women. Similarly, anthropomorphized products could be created to take on stereotype-inconsistent roles — a male robot that assists with nursing or a female robot that helps do calculations, for instance.</a:t>
            </a:r>
            <a:endParaRPr lang="en-US"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8" name="AutoShape 8"/>
          <p:cNvSpPr/>
          <p:nvPr/>
        </p:nvSpPr>
        <p:spPr>
          <a:xfrm>
            <a:off x="42672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noAutofit/>
          </a:bodyPr>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Step2: 总结段落大意，识别</a:t>
            </a:r>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结构</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8" name="AutoShape 8"/>
          <p:cNvSpPr/>
          <p:nvPr/>
        </p:nvSpPr>
        <p:spPr>
          <a:xfrm>
            <a:off x="42672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noAutofit/>
          </a:bodyPr>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Step2: 总结段落大意，识别</a:t>
            </a:r>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结构</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 name="AutoShape 19"/>
          <p:cNvSpPr/>
          <p:nvPr/>
        </p:nvSpPr>
        <p:spPr>
          <a:xfrm>
            <a:off x="4065270" y="745490"/>
            <a:ext cx="8086725" cy="108648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latin typeface="Times New Roman" panose="02020603050405020304" charset="0"/>
                <a:ea typeface="微软雅黑" panose="020B0503020204020204" charset="-122"/>
                <a:cs typeface="Times New Roman" panose="02020603050405020304" charset="0"/>
                <a:sym typeface="Times New Roman" panose="02020603050405020304"/>
              </a:rPr>
              <a:t>Introduction&amp;Result</a:t>
            </a:r>
            <a:endParaRPr lang="en-US" sz="28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“Yet”引出了研究的核心矛盾，为全文铺垫。直接引语开篇，引入专家观点，增强权威性。</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6" name="AutoShape 19"/>
          <p:cNvSpPr/>
          <p:nvPr/>
        </p:nvSpPr>
        <p:spPr>
          <a:xfrm>
            <a:off x="4064635" y="2083435"/>
            <a:ext cx="8086725" cy="1085850"/>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latin typeface="Times New Roman" panose="02020603050405020304" charset="0"/>
                <a:ea typeface="微软雅黑" panose="020B0503020204020204" charset="-122"/>
                <a:cs typeface="Times New Roman" panose="02020603050405020304" charset="0"/>
                <a:sym typeface="Times New Roman" panose="02020603050405020304"/>
              </a:rPr>
              <a:t>Process&amp;Finding</a:t>
            </a:r>
            <a:endParaRPr lang="en-US" sz="28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“For example...” 具体化研究发现。数据/研究发现陈述客观。此段为正面论证有性别的益处。</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7" name="AutoShape 19"/>
          <p:cNvSpPr/>
          <p:nvPr/>
        </p:nvSpPr>
        <p:spPr>
          <a:xfrm>
            <a:off x="4065270" y="4476750"/>
            <a:ext cx="8086090" cy="1051560"/>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latin typeface="Times New Roman" panose="02020603050405020304" charset="0"/>
                <a:ea typeface="微软雅黑" panose="020B0503020204020204" charset="-122"/>
                <a:cs typeface="Times New Roman" panose="02020603050405020304" charset="0"/>
                <a:sym typeface="Times New Roman" panose="02020603050405020304"/>
              </a:rPr>
              <a:t>Finding/Challenges</a:t>
            </a:r>
            <a:endParaRPr lang="en-US" sz="28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以“Miuu”为例，即使名字中性，人们也会赋予其性别。这个例子有力地支撑了论点。 递进：“also found”表明这是研究的另一个发现。 </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9" name="AutoShape 19"/>
          <p:cNvSpPr/>
          <p:nvPr/>
        </p:nvSpPr>
        <p:spPr>
          <a:xfrm>
            <a:off x="4064000" y="5711825"/>
            <a:ext cx="8087360" cy="91249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800" b="1">
                <a:latin typeface="Times New Roman" panose="02020603050405020304" charset="0"/>
                <a:ea typeface="微软雅黑" panose="020B0503020204020204" charset="-122"/>
                <a:cs typeface="Times New Roman" panose="02020603050405020304" charset="0"/>
                <a:sym typeface="Times New Roman" panose="02020603050405020304"/>
              </a:rPr>
              <a:t>Prospect</a:t>
            </a:r>
            <a:endParaRPr lang="en-US" sz="28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“silver lining” (一线希望) 明确表达了作者/研究者的乐观态度。</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10" name="AutoShape 19"/>
          <p:cNvSpPr/>
          <p:nvPr/>
        </p:nvSpPr>
        <p:spPr>
          <a:xfrm>
            <a:off x="4065270" y="3322955"/>
            <a:ext cx="8086090" cy="96964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p>
            <a:pPr lvl="0" algn="ctr">
              <a:buClrTx/>
              <a:buSzTx/>
              <a:buFontTx/>
              <a:defRPr/>
            </a:pPr>
            <a:r>
              <a:rPr lang="en-US" sz="2800" b="1">
                <a:latin typeface="Times New Roman" panose="02020603050405020304" charset="0"/>
                <a:ea typeface="微软雅黑" panose="020B0503020204020204" charset="-122"/>
                <a:cs typeface="Times New Roman" panose="02020603050405020304" charset="0"/>
                <a:sym typeface="Times New Roman" panose="02020603050405020304"/>
              </a:rPr>
              <a:t>Finding</a:t>
            </a:r>
            <a:endParaRPr lang="en-US" sz="28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 “While”引导让步，承认其市场价值，但立刻用“it may also”转折，引出其社会危害。体现了研究的辩证性。</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pic>
        <p:nvPicPr>
          <p:cNvPr id="4" name="图片 3"/>
          <p:cNvPicPr>
            <a:picLocks noChangeAspect="1"/>
          </p:cNvPicPr>
          <p:nvPr/>
        </p:nvPicPr>
        <p:blipFill>
          <a:blip r:embed="rId2"/>
          <a:stretch>
            <a:fillRect/>
          </a:stretch>
        </p:blipFill>
        <p:spPr>
          <a:xfrm>
            <a:off x="635" y="448945"/>
            <a:ext cx="3932555" cy="6409055"/>
          </a:xfrm>
          <a:prstGeom prst="rect">
            <a:avLst/>
          </a:prstGeom>
        </p:spPr>
      </p:pic>
      <p:sp>
        <p:nvSpPr>
          <p:cNvPr id="3"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6" grpId="0" bldLvl="0" animBg="1"/>
      <p:bldP spid="7" grpId="0" bldLvl="0" animBg="1"/>
      <p:bldP spid="9" grpId="0" bldLvl="0" animBg="1"/>
      <p:bldP spid="1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9" name="AutoShape 9"/>
          <p:cNvSpPr/>
          <p:nvPr/>
        </p:nvSpPr>
        <p:spPr>
          <a:xfrm>
            <a:off x="152400" y="76200"/>
            <a:ext cx="63627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Step3: 利用</a:t>
            </a:r>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结构定位信息段</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4034" name="文本框 1"/>
          <p:cNvSpPr txBox="1"/>
          <p:nvPr/>
        </p:nvSpPr>
        <p:spPr>
          <a:xfrm>
            <a:off x="-86360" y="1628775"/>
            <a:ext cx="12278360" cy="5631180"/>
          </a:xfrm>
          <a:prstGeom prst="rect">
            <a:avLst/>
          </a:prstGeom>
          <a:solidFill>
            <a:schemeClr val="bg1"/>
          </a:solidFill>
          <a:ln w="9525">
            <a:noFill/>
          </a:ln>
        </p:spPr>
        <p:txBody>
          <a:bodyPr wrap="square">
            <a:spAutoFit/>
          </a:bodyPr>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cxnSp>
        <p:nvCxnSpPr>
          <p:cNvPr id="8" name="直接箭头连接符 7"/>
          <p:cNvCxnSpPr/>
          <p:nvPr/>
        </p:nvCxnSpPr>
        <p:spPr>
          <a:xfrm flipH="1">
            <a:off x="4852035" y="1966628"/>
            <a:ext cx="1033780" cy="27368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4956175" y="2896452"/>
            <a:ext cx="968375" cy="94932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4852029" y="4142566"/>
            <a:ext cx="966470" cy="34925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4834026" y="5462565"/>
            <a:ext cx="1073150" cy="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sp>
        <p:nvSpPr>
          <p:cNvPr id="3" name="文本框 1"/>
          <p:cNvSpPr txBox="1"/>
          <p:nvPr/>
        </p:nvSpPr>
        <p:spPr>
          <a:xfrm>
            <a:off x="40640" y="1755775"/>
            <a:ext cx="12278360" cy="5631180"/>
          </a:xfrm>
          <a:prstGeom prst="rect">
            <a:avLst/>
          </a:prstGeom>
          <a:solidFill>
            <a:schemeClr val="bg1"/>
          </a:solidFill>
          <a:ln w="9525">
            <a:noFill/>
          </a:ln>
        </p:spPr>
        <p:txBody>
          <a:bodyPr wrap="square">
            <a:spAutoFit/>
          </a:bodyPr>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cxnSp>
        <p:nvCxnSpPr>
          <p:cNvPr id="4" name="直接箭头连接符 3"/>
          <p:cNvCxnSpPr/>
          <p:nvPr/>
        </p:nvCxnSpPr>
        <p:spPr>
          <a:xfrm flipH="1">
            <a:off x="5041265" y="2006633"/>
            <a:ext cx="689610" cy="8636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5098415" y="3108542"/>
            <a:ext cx="735330" cy="4318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4885684" y="4588336"/>
            <a:ext cx="1050925" cy="6540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H="1" flipV="1">
            <a:off x="4964836" y="5560355"/>
            <a:ext cx="868680" cy="6540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sp>
        <p:nvSpPr>
          <p:cNvPr id="6" name="TextBox 2"/>
          <p:cNvSpPr txBox="1"/>
          <p:nvPr/>
        </p:nvSpPr>
        <p:spPr>
          <a:xfrm>
            <a:off x="5833739" y="1561806"/>
            <a:ext cx="6583052" cy="5262245"/>
          </a:xfrm>
          <a:prstGeom prst="rect">
            <a:avLst/>
          </a:prstGeom>
          <a:noFill/>
        </p:spPr>
        <p:txBody>
          <a:bodyPr wrap="square" rtlCol="0">
            <a:spAutoFit/>
          </a:bodyPr>
          <a:p>
            <a:r>
              <a:rPr lang="en-US" altLang="zh-CN" sz="2800" b="1" dirty="0" smtClean="0"/>
              <a:t>Q32.</a:t>
            </a:r>
            <a:r>
              <a:rPr lang="en-US" altLang="zh-CN" sz="2800" b="1" dirty="0"/>
              <a:t>What is the </a:t>
            </a:r>
            <a:r>
              <a:rPr lang="en-US" altLang="zh-CN" sz="2800" b="1" dirty="0">
                <a:effectLst>
                  <a:glow rad="139700">
                    <a:schemeClr val="accent2">
                      <a:satMod val="175000"/>
                      <a:alpha val="40000"/>
                    </a:schemeClr>
                  </a:glow>
                </a:effectLst>
              </a:rPr>
              <a:t>purpose </a:t>
            </a:r>
            <a:r>
              <a:rPr lang="en-US" altLang="zh-CN" sz="2800" b="1" dirty="0"/>
              <a:t>of making new technologies genderless</a:t>
            </a:r>
            <a:r>
              <a:rPr lang="en-US" altLang="zh-CN" sz="2800" b="1" dirty="0" smtClean="0"/>
              <a:t>?</a:t>
            </a:r>
            <a:endParaRPr lang="en-US" altLang="zh-CN" sz="2800" b="1" dirty="0" smtClean="0"/>
          </a:p>
          <a:p>
            <a:endParaRPr lang="en-US" altLang="zh-CN" sz="2800" b="1" dirty="0" smtClean="0"/>
          </a:p>
          <a:p>
            <a:pPr algn="l">
              <a:buClrTx/>
              <a:buSzTx/>
              <a:buFontTx/>
            </a:pPr>
            <a:r>
              <a:rPr lang="en-US" altLang="zh-CN" sz="2800" b="1" dirty="0"/>
              <a:t>Q33.What were the </a:t>
            </a:r>
            <a:r>
              <a:rPr lang="en-US" altLang="zh-CN" sz="2800" b="1" dirty="0">
                <a:effectLst>
                  <a:glow rad="139700">
                    <a:schemeClr val="accent2">
                      <a:satMod val="175000"/>
                      <a:alpha val="40000"/>
                    </a:schemeClr>
                  </a:glow>
                </a:effectLst>
              </a:rPr>
              <a:t>participants </a:t>
            </a:r>
            <a:r>
              <a:rPr lang="en-US" altLang="zh-CN" sz="2800" b="1" dirty="0"/>
              <a:t>probably asked to do in the study?</a:t>
            </a:r>
            <a:endParaRPr lang="en-US" altLang="zh-CN" sz="2800" b="1" dirty="0"/>
          </a:p>
          <a:p>
            <a:pPr algn="l">
              <a:buClrTx/>
              <a:buSzTx/>
              <a:buFontTx/>
            </a:pPr>
            <a:endParaRPr lang="en-US" altLang="zh-CN" sz="2800" b="1" dirty="0" smtClean="0"/>
          </a:p>
          <a:p>
            <a:r>
              <a:rPr lang="en-US" altLang="zh-CN" sz="2800" b="1" dirty="0" smtClean="0"/>
              <a:t>Q34.</a:t>
            </a:r>
            <a:r>
              <a:rPr lang="en-US" altLang="zh-CN" sz="2800" b="1" dirty="0"/>
              <a:t>Why is it </a:t>
            </a:r>
            <a:r>
              <a:rPr lang="en-US" altLang="zh-CN" sz="2800" b="1" dirty="0">
                <a:effectLst>
                  <a:glow rad="139700">
                    <a:schemeClr val="accent2">
                      <a:satMod val="175000"/>
                      <a:alpha val="40000"/>
                    </a:schemeClr>
                  </a:glow>
                </a:effectLst>
              </a:rPr>
              <a:t>difficult </a:t>
            </a:r>
            <a:r>
              <a:rPr lang="en-US" altLang="zh-CN" sz="2800" b="1" dirty="0"/>
              <a:t>to create genderless objects</a:t>
            </a:r>
            <a:r>
              <a:rPr lang="en-US" altLang="zh-CN" sz="2800" b="1" dirty="0" smtClean="0"/>
              <a:t>?</a:t>
            </a:r>
            <a:endParaRPr lang="en-US" altLang="zh-CN" sz="2800" b="1" dirty="0" smtClean="0"/>
          </a:p>
          <a:p>
            <a:endParaRPr lang="en-US" altLang="zh-CN" sz="2800" b="1" dirty="0" smtClean="0"/>
          </a:p>
          <a:p>
            <a:pPr algn="l">
              <a:buClrTx/>
              <a:buSzTx/>
              <a:buFontTx/>
            </a:pPr>
            <a:r>
              <a:rPr lang="en-US" altLang="zh-CN" sz="2800" b="1" dirty="0"/>
              <a:t>Q35.What does the last paragraph </a:t>
            </a:r>
            <a:r>
              <a:rPr lang="en-US" altLang="zh-CN" sz="2800" b="1" dirty="0">
                <a:effectLst>
                  <a:glow rad="139700">
                    <a:schemeClr val="accent2">
                      <a:satMod val="175000"/>
                      <a:alpha val="40000"/>
                    </a:schemeClr>
                  </a:glow>
                </a:effectLst>
              </a:rPr>
              <a:t>mainly about</a:t>
            </a:r>
            <a:r>
              <a:rPr lang="en-US" altLang="zh-CN" sz="2800" b="1" dirty="0"/>
              <a:t>?</a:t>
            </a:r>
            <a:endParaRPr lang="en-US" altLang="zh-CN" sz="2800" b="1" dirty="0"/>
          </a:p>
          <a:p>
            <a:endParaRPr lang="en-US" altLang="zh-CN" sz="2800" b="1" dirty="0" smtClean="0">
              <a:gradFill>
                <a:gsLst>
                  <a:gs pos="0">
                    <a:srgbClr val="012D86"/>
                  </a:gs>
                  <a:gs pos="100000">
                    <a:srgbClr val="0E2557"/>
                  </a:gs>
                </a:gsLst>
                <a:lin scaled="0"/>
              </a:gradFill>
            </a:endParaRPr>
          </a:p>
        </p:txBody>
      </p:sp>
      <p:graphicFrame>
        <p:nvGraphicFramePr>
          <p:cNvPr id="7" name="图示 6"/>
          <p:cNvGraphicFramePr/>
          <p:nvPr/>
        </p:nvGraphicFramePr>
        <p:xfrm>
          <a:off x="-38100" y="897255"/>
          <a:ext cx="5019040" cy="6027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AutoShape 20"/>
          <p:cNvSpPr/>
          <p:nvPr/>
        </p:nvSpPr>
        <p:spPr>
          <a:xfrm>
            <a:off x="8211185" y="1968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题文同序</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394460" y="5497830"/>
            <a:ext cx="11963400" cy="143827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32. What is the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purpose </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of making new technologies genderless?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To reduce stereotypes.             	B. To meet public demand.</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To cut production costs.            	D. To encourage competition.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1039495" y="5716905"/>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9532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lnSpc>
                <a:spcPct val="90000"/>
              </a:lnSpc>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①As new technologies take on increasingly humanlike qualities, there’s been a push to make them genderless. “People are stereotyping (形成刻板印象) their gendered objects in very traditional ways,” says Ashley Martin, a Stanford associate professor of organizational behavior. Removing gender from the picture altogether seems like a simple way to fix this. Yet as Martin has found in her work, gender is one of the fundamental ways people form connections with objects, particularly those designed with human characteristics.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9634855" y="1139825"/>
            <a:ext cx="2480945" cy="42799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4" name="AutoShape 7"/>
          <p:cNvSpPr/>
          <p:nvPr/>
        </p:nvSpPr>
        <p:spPr>
          <a:xfrm>
            <a:off x="228600" y="1527175"/>
            <a:ext cx="11964035" cy="47815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6" name="文本框 5"/>
          <p:cNvSpPr txBox="1"/>
          <p:nvPr/>
        </p:nvSpPr>
        <p:spPr>
          <a:xfrm>
            <a:off x="60960" y="4147820"/>
            <a:ext cx="12144375" cy="202755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lang="en-US" altLang="zh-CN" sz="2800" b="1">
                <a:latin typeface="楷体" panose="02010609060101010101" charset="-122"/>
                <a:ea typeface="楷体" panose="02010609060101010101" charset="-122"/>
                <a:cs typeface="楷体" panose="02010609060101010101" charset="-122"/>
              </a:rPr>
              <a:t>解题关键是指代词“</a:t>
            </a:r>
            <a:r>
              <a:rPr lang="en-US" altLang="zh-CN" sz="2800" b="1">
                <a:latin typeface="Times New Roman" panose="02020603050405020304" charset="0"/>
                <a:ea typeface="楷体" panose="02010609060101010101" charset="-122"/>
                <a:cs typeface="Times New Roman" panose="02020603050405020304" charset="0"/>
              </a:rPr>
              <a:t>fix this”</a:t>
            </a:r>
            <a:r>
              <a:rPr lang="en-US" altLang="zh-CN" sz="2800" b="1">
                <a:latin typeface="楷体" panose="02010609060101010101" charset="-122"/>
                <a:ea typeface="楷体" panose="02010609060101010101" charset="-122"/>
                <a:cs typeface="楷体" panose="02010609060101010101" charset="-122"/>
              </a:rPr>
              <a:t>指代什么。</a:t>
            </a:r>
            <a:r>
              <a:rPr lang="en-US" altLang="zh-CN" sz="2800" b="1">
                <a:latin typeface="Times New Roman" panose="02020603050405020304" charset="0"/>
                <a:ea typeface="楷体" panose="02010609060101010101" charset="-122"/>
                <a:cs typeface="Times New Roman" panose="02020603050405020304" charset="0"/>
              </a:rPr>
              <a:t>“this”</a:t>
            </a:r>
            <a:r>
              <a:rPr lang="en-US" altLang="zh-CN" sz="2800" b="1">
                <a:latin typeface="楷体" panose="02010609060101010101" charset="-122"/>
                <a:ea typeface="楷体" panose="02010609060101010101" charset="-122"/>
                <a:cs typeface="楷体" panose="02010609060101010101" charset="-122"/>
              </a:rPr>
              <a:t>指代</a:t>
            </a:r>
            <a:r>
              <a:rPr lang="en-US" altLang="zh-CN" sz="2800" b="1">
                <a:latin typeface="Times New Roman" panose="02020603050405020304" charset="0"/>
                <a:ea typeface="楷体" panose="02010609060101010101" charset="-122"/>
                <a:cs typeface="Times New Roman" panose="02020603050405020304" charset="0"/>
              </a:rPr>
              <a:t>“People are stereotyping their gendered objects...”</a:t>
            </a:r>
            <a:r>
              <a:rPr lang="en-US" altLang="zh-CN" sz="2800" b="1">
                <a:latin typeface="楷体" panose="02010609060101010101" charset="-122"/>
                <a:ea typeface="楷体" panose="02010609060101010101" charset="-122"/>
                <a:cs typeface="楷体" panose="02010609060101010101" charset="-122"/>
              </a:rPr>
              <a:t>。因此，目的是为了</a:t>
            </a:r>
            <a:r>
              <a:rPr lang="en-US" altLang="zh-CN" sz="2800" b="1">
                <a:latin typeface="Times New Roman" panose="02020603050405020304" charset="0"/>
                <a:ea typeface="楷体" panose="02010609060101010101" charset="-122"/>
                <a:cs typeface="Times New Roman" panose="02020603050405020304" charset="0"/>
              </a:rPr>
              <a:t>“fix stereotyping”</a:t>
            </a:r>
            <a:r>
              <a:rPr lang="en-US" altLang="zh-CN" sz="2800" b="1">
                <a:latin typeface="楷体" panose="02010609060101010101" charset="-122"/>
                <a:ea typeface="楷体" panose="02010609060101010101" charset="-122"/>
                <a:cs typeface="楷体" panose="02010609060101010101" charset="-122"/>
              </a:rPr>
              <a:t>，即“减少刻板印象”,</a:t>
            </a:r>
            <a:r>
              <a:rPr lang="zh-CN" altLang="en-US" sz="2800" b="1">
                <a:latin typeface="楷体" panose="02010609060101010101" charset="-122"/>
                <a:ea typeface="楷体" panose="02010609060101010101" charset="-122"/>
                <a:cs typeface="楷体" panose="02010609060101010101" charset="-122"/>
              </a:rPr>
              <a:t>因此</a:t>
            </a:r>
            <a:r>
              <a:rPr lang="en-US" altLang="zh-CN" sz="2800" b="1">
                <a:latin typeface="楷体" panose="02010609060101010101" charset="-122"/>
                <a:ea typeface="楷体" panose="02010609060101010101" charset="-122"/>
                <a:cs typeface="楷体" panose="02010609060101010101" charset="-122"/>
              </a:rPr>
              <a:t>选项</a:t>
            </a:r>
            <a:r>
              <a:rPr lang="en-US" altLang="zh-CN" sz="2800" b="1">
                <a:latin typeface="Times New Roman" panose="02020603050405020304" charset="0"/>
                <a:ea typeface="楷体" panose="02010609060101010101" charset="-122"/>
                <a:cs typeface="Times New Roman" panose="02020603050405020304" charset="0"/>
              </a:rPr>
              <a:t>A</a:t>
            </a:r>
            <a:r>
              <a:rPr lang="zh-CN" altLang="en-US" sz="2800" b="1">
                <a:latin typeface="Times New Roman" panose="02020603050405020304" charset="0"/>
                <a:ea typeface="楷体" panose="02010609060101010101" charset="-122"/>
                <a:cs typeface="Times New Roman" panose="02020603050405020304" charset="0"/>
              </a:rPr>
              <a:t>是</a:t>
            </a:r>
            <a:r>
              <a:rPr lang="zh-CN" altLang="en-US" sz="2800" b="1">
                <a:effectLst>
                  <a:glow rad="139700">
                    <a:schemeClr val="accent2">
                      <a:satMod val="175000"/>
                      <a:alpha val="40000"/>
                    </a:schemeClr>
                  </a:glow>
                </a:effectLst>
                <a:latin typeface="Times New Roman" panose="02020603050405020304" charset="0"/>
                <a:ea typeface="楷体" panose="02010609060101010101" charset="-122"/>
                <a:cs typeface="Times New Roman" panose="02020603050405020304" charset="0"/>
              </a:rPr>
              <a:t>同义转述</a:t>
            </a:r>
            <a:r>
              <a:rPr lang="zh-CN" altLang="en-US" sz="2800" b="1">
                <a:latin typeface="楷体" panose="02010609060101010101" charset="-122"/>
                <a:ea typeface="楷体" panose="02010609060101010101" charset="-122"/>
                <a:cs typeface="楷体" panose="02010609060101010101" charset="-122"/>
              </a:rPr>
              <a:t>，</a:t>
            </a:r>
            <a:r>
              <a:rPr lang="en-US" altLang="zh-CN" sz="2800" b="1">
                <a:latin typeface="Times New Roman" panose="02020603050405020304" charset="0"/>
                <a:ea typeface="楷体" panose="02010609060101010101" charset="-122"/>
                <a:cs typeface="Times New Roman" panose="02020603050405020304" charset="0"/>
              </a:rPr>
              <a:t>B、C、D</a:t>
            </a:r>
            <a:r>
              <a:rPr lang="en-US" altLang="zh-CN" sz="2800" b="1">
                <a:latin typeface="楷体" panose="02010609060101010101" charset="-122"/>
                <a:ea typeface="楷体" panose="02010609060101010101" charset="-122"/>
                <a:cs typeface="楷体" panose="02010609060101010101" charset="-122"/>
              </a:rPr>
              <a:t>无中生有。</a:t>
            </a:r>
            <a:endParaRPr lang="en-US" altLang="zh-CN" sz="2800" b="1">
              <a:latin typeface="楷体" panose="02010609060101010101" charset="-122"/>
              <a:ea typeface="楷体" panose="02010609060101010101" charset="-122"/>
              <a:cs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sym typeface="+mn-ea"/>
              </a:rPr>
              <a:t>小结：</a:t>
            </a:r>
            <a:r>
              <a:rPr lang="en-US" altLang="zh-CN" sz="2800" b="1">
                <a:latin typeface="楷体" panose="02010609060101010101" charset="-122"/>
                <a:ea typeface="楷体" panose="02010609060101010101" charset="-122"/>
                <a:cs typeface="楷体" panose="02010609060101010101" charset="-122"/>
              </a:rPr>
              <a:t>代词指代是重要的考点。务必瞻前顾后，明确代词所指，才能理解句间逻辑。</a:t>
            </a:r>
            <a:endParaRPr lang="en-US" altLang="zh-CN" sz="2800" b="1">
              <a:latin typeface="楷体" panose="02010609060101010101" charset="-122"/>
              <a:ea typeface="楷体" panose="02010609060101010101" charset="-122"/>
              <a:cs typeface="楷体" panose="02010609060101010101" charset="-122"/>
            </a:endParaRPr>
          </a:p>
        </p:txBody>
      </p:sp>
      <p:sp>
        <p:nvSpPr>
          <p:cNvPr id="25" name="AutoShape 20"/>
          <p:cNvSpPr/>
          <p:nvPr/>
        </p:nvSpPr>
        <p:spPr>
          <a:xfrm>
            <a:off x="9140825" y="492442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7"/>
          <p:cNvSpPr/>
          <p:nvPr/>
        </p:nvSpPr>
        <p:spPr>
          <a:xfrm>
            <a:off x="7299325" y="2628265"/>
            <a:ext cx="1310640" cy="42799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7" name="AutoShape 4"/>
          <p:cNvSpPr/>
          <p:nvPr/>
        </p:nvSpPr>
        <p:spPr>
          <a:xfrm>
            <a:off x="77978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4" grpId="0" bldLvl="0" animBg="1"/>
      <p:bldP spid="25" grpId="0" animBg="1"/>
      <p:bldP spid="6" grpId="0"/>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14300" y="5485130"/>
            <a:ext cx="11963400" cy="1465580"/>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33. What were the</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 participants</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probably asked to do in the study?</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Design a product.               	          B. Respond to a survey.</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Work as assistants.               	D. Take a language test.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5088890" y="563880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76644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②In her study, Martin asked participants to rate their attachment to male, female, and genderless versions of a digital voice assistant and a self-driving car known as “Miuu.” It was found that gender increased users’ feelings of attachment to these devices and their interest in purchasing them. For example, participants said they would be less likely to buy a genderless voice assistant than versions with male or female voices.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7473315" y="766445"/>
            <a:ext cx="4718685" cy="55943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4" name="AutoShape 7"/>
          <p:cNvSpPr/>
          <p:nvPr/>
        </p:nvSpPr>
        <p:spPr>
          <a:xfrm>
            <a:off x="228600" y="1230630"/>
            <a:ext cx="6983095" cy="47307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推理判断题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137795" y="3760470"/>
            <a:ext cx="12144375" cy="202755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题干问参与者被要求做什么。文中明确说</a:t>
            </a:r>
            <a:r>
              <a:rPr sz="2800" b="1">
                <a:latin typeface="Times New Roman" panose="02020603050405020304" charset="0"/>
                <a:ea typeface="楷体" panose="02010609060101010101" charset="-122"/>
                <a:cs typeface="Times New Roman" panose="02020603050405020304" charset="0"/>
              </a:rPr>
              <a:t>“asked participants to rate...”</a:t>
            </a:r>
            <a:r>
              <a:rPr sz="2800" b="1">
                <a:ea typeface="楷体" panose="02010609060101010101" charset="-122"/>
              </a:rPr>
              <a:t>。“评分”正是</a:t>
            </a:r>
            <a:r>
              <a:rPr sz="2800" b="1">
                <a:latin typeface="Times New Roman" panose="02020603050405020304" charset="0"/>
                <a:ea typeface="楷体" panose="02010609060101010101" charset="-122"/>
                <a:cs typeface="Times New Roman" panose="02020603050405020304" charset="0"/>
              </a:rPr>
              <a:t>“respond to a survey”</a:t>
            </a:r>
            <a:r>
              <a:rPr sz="2800" b="1">
                <a:ea typeface="楷体" panose="02010609060101010101" charset="-122"/>
              </a:rPr>
              <a:t> (回应调查问卷) 的一部分。选项</a:t>
            </a:r>
            <a:r>
              <a:rPr sz="2800" b="1">
                <a:latin typeface="Times New Roman" panose="02020603050405020304" charset="0"/>
                <a:ea typeface="楷体" panose="02010609060101010101" charset="-122"/>
                <a:cs typeface="Times New Roman" panose="02020603050405020304" charset="0"/>
              </a:rPr>
              <a:t>B是</a:t>
            </a:r>
            <a:r>
              <a:rPr sz="2800" b="1">
                <a:ea typeface="楷体" panose="02010609060101010101" charset="-122"/>
              </a:rPr>
              <a:t>合理推断。</a:t>
            </a:r>
            <a:r>
              <a:rPr sz="2800" b="1">
                <a:latin typeface="Times New Roman" panose="02020603050405020304" charset="0"/>
                <a:ea typeface="楷体" panose="02010609060101010101" charset="-122"/>
                <a:cs typeface="Times New Roman" panose="02020603050405020304" charset="0"/>
              </a:rPr>
              <a:t>A、C、D</a:t>
            </a:r>
            <a:r>
              <a:rPr sz="2800" b="1">
                <a:ea typeface="楷体" panose="02010609060101010101" charset="-122"/>
              </a:rPr>
              <a:t>在文中无依据。</a:t>
            </a:r>
            <a:endParaRPr sz="2800" b="1">
              <a:ea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sym typeface="+mn-ea"/>
              </a:rPr>
              <a:t>小结：</a:t>
            </a:r>
            <a:r>
              <a:rPr sz="2800" b="1">
                <a:ea typeface="楷体" panose="02010609060101010101" charset="-122"/>
                <a:sym typeface="+mn-ea"/>
              </a:rPr>
              <a:t>推理判断题需</a:t>
            </a:r>
            <a:r>
              <a:rPr lang="zh-CN" altLang="en-US"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sym typeface="+mn-ea"/>
              </a:rPr>
              <a:t>立足原文，只推一步。</a:t>
            </a:r>
            <a:r>
              <a:rPr sz="2800" b="1">
                <a:ea typeface="楷体" panose="02010609060101010101" charset="-122"/>
              </a:rPr>
              <a:t>对于研究方法，要理解其对应的研究行为。</a:t>
            </a:r>
            <a:endParaRPr lang="en-US" altLang="zh-CN" sz="2800" b="1">
              <a:latin typeface="楷体" panose="02010609060101010101" charset="-122"/>
              <a:ea typeface="楷体" panose="02010609060101010101" charset="-122"/>
              <a:cs typeface="楷体" panose="02010609060101010101" charset="-122"/>
            </a:endParaRPr>
          </a:p>
        </p:txBody>
      </p:sp>
      <p:sp>
        <p:nvSpPr>
          <p:cNvPr id="7" name="AutoShape 4"/>
          <p:cNvSpPr/>
          <p:nvPr/>
        </p:nvSpPr>
        <p:spPr>
          <a:xfrm>
            <a:off x="7797800" y="7620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animBg="1"/>
      <p:bldP spid="25" grpId="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53035" y="4675505"/>
            <a:ext cx="11963400" cy="1697990"/>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34. Why is it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difficult</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to create genderless objects?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They cannot be mass-produced.        B. Naming them is a challenging task.</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People assume they are unreliable.   D. Gender is rooted in people’s mind.</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5602605" y="524891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76644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④Martin’s study also found that creating a genderless object was difficult. For instance, if an object’s name was meant to sound genderless, like Miuu, participants would still assign a gender to it — they would assume Miuu was a “he” or “she”.</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4" name="AutoShape 7"/>
          <p:cNvSpPr/>
          <p:nvPr/>
        </p:nvSpPr>
        <p:spPr>
          <a:xfrm>
            <a:off x="4057015" y="1645285"/>
            <a:ext cx="8059420" cy="45148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推理判断题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152400" y="2609215"/>
            <a:ext cx="12144375" cy="1814830"/>
          </a:xfrm>
          <a:prstGeom prst="rect">
            <a:avLst/>
          </a:prstGeom>
          <a:noFill/>
        </p:spPr>
        <p:txBody>
          <a:bodyPr wrap="square" rtlCol="0">
            <a:spAutoFit/>
          </a:bodyPr>
          <a:p>
            <a:pPr>
              <a:lnSpc>
                <a:spcPct val="10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例子直接解释了原因：人们会</a:t>
            </a:r>
            <a:r>
              <a:rPr sz="2800" b="1">
                <a:latin typeface="Times New Roman" panose="02020603050405020304" charset="0"/>
                <a:ea typeface="楷体" panose="02010609060101010101" charset="-122"/>
                <a:cs typeface="Times New Roman" panose="02020603050405020304" charset="0"/>
              </a:rPr>
              <a:t>“still assign a gender”</a:t>
            </a:r>
            <a:r>
              <a:rPr sz="2800" b="1">
                <a:ea typeface="楷体" panose="02010609060101010101" charset="-122"/>
              </a:rPr>
              <a:t>。这背后反映的是性别观念根深蒂固。选项</a:t>
            </a:r>
            <a:r>
              <a:rPr sz="2800" b="1">
                <a:latin typeface="Times New Roman" panose="02020603050405020304" charset="0"/>
                <a:ea typeface="楷体" panose="02010609060101010101" charset="-122"/>
                <a:cs typeface="Times New Roman" panose="02020603050405020304" charset="0"/>
              </a:rPr>
              <a:t>D </a:t>
            </a:r>
            <a:r>
              <a:rPr lang="zh-CN" sz="2800" b="1">
                <a:ea typeface="楷体" panose="02010609060101010101" charset="-122"/>
              </a:rPr>
              <a:t>转述了该</a:t>
            </a:r>
            <a:r>
              <a:rPr sz="2800" b="1">
                <a:ea typeface="楷体" panose="02010609060101010101" charset="-122"/>
              </a:rPr>
              <a:t>原因。</a:t>
            </a:r>
            <a:r>
              <a:rPr sz="2800" b="1">
                <a:latin typeface="Times New Roman" panose="02020603050405020304" charset="0"/>
                <a:ea typeface="楷体" panose="02010609060101010101" charset="-122"/>
                <a:cs typeface="Times New Roman" panose="02020603050405020304" charset="0"/>
              </a:rPr>
              <a:t>A、B、C</a:t>
            </a:r>
            <a:r>
              <a:rPr sz="2800" b="1">
                <a:ea typeface="楷体" panose="02010609060101010101" charset="-122"/>
              </a:rPr>
              <a:t>文中未提及。</a:t>
            </a:r>
            <a:endParaRPr sz="2800" b="1">
              <a:ea typeface="楷体" panose="02010609060101010101" charset="-122"/>
            </a:endParaRPr>
          </a:p>
          <a:p>
            <a:pPr>
              <a:lnSpc>
                <a:spcPct val="10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对于“原因”的推理题，例子本身不是答案，例子的本质才是。要学会从具体事例中提炼出普遍规律。</a:t>
            </a:r>
            <a:endParaRPr sz="2800" b="1">
              <a:ea typeface="楷体" panose="02010609060101010101" charset="-122"/>
            </a:endParaRPr>
          </a:p>
        </p:txBody>
      </p:sp>
      <p:sp>
        <p:nvSpPr>
          <p:cNvPr id="7" name="AutoShape 4"/>
          <p:cNvSpPr/>
          <p:nvPr/>
        </p:nvSpPr>
        <p:spPr>
          <a:xfrm>
            <a:off x="77978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228600" y="4761230"/>
            <a:ext cx="11963400" cy="2247900"/>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35. What does the last paragraph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mainly talk about</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The quality of genderless products.  </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B. The upside of gendering a product.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The meaning of anthropomorphism.  	</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D. The stereotypes of men and women.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238125" y="527558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8516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lnSpc>
                <a:spcPct val="90000"/>
              </a:lnSpc>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⑤Martin sees a silver lining, however: She believes that anthropomorphism (拟人化) “provides an opportunity to change stereotypes.” When women are put into positions of leadership like running companies, it reduces negative stereotypes about women. Similarly, anthropomorphized products could be created to take on stereotype-inconsistent roles — a male robot that assists with nursing or a female robot that helps do calculations, for instance.</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1096010" y="735965"/>
            <a:ext cx="5421630" cy="40259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主旨大意题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99695" y="3338195"/>
            <a:ext cx="12144375" cy="16402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本段首句就表明了主旨：事情有积极的一面。后文详细解释了如何利用“拟人化”来</a:t>
            </a:r>
            <a:r>
              <a:rPr sz="2800" b="1">
                <a:latin typeface="Times New Roman" panose="02020603050405020304" charset="0"/>
                <a:ea typeface="楷体" panose="02010609060101010101" charset="-122"/>
                <a:cs typeface="Times New Roman" panose="02020603050405020304" charset="0"/>
              </a:rPr>
              <a:t>“change stereotypes”</a:t>
            </a:r>
            <a:r>
              <a:rPr sz="2800" b="1">
                <a:ea typeface="楷体" panose="02010609060101010101" charset="-122"/>
              </a:rPr>
              <a:t>。所以整段都在讨论给产品赋予性别（拟人化）带来的好处/积极面。选项</a:t>
            </a:r>
            <a:r>
              <a:rPr sz="2800" b="1">
                <a:latin typeface="Times New Roman" panose="02020603050405020304" charset="0"/>
                <a:ea typeface="楷体" panose="02010609060101010101" charset="-122"/>
                <a:cs typeface="Times New Roman" panose="02020603050405020304" charset="0"/>
              </a:rPr>
              <a:t>B </a:t>
            </a:r>
            <a:r>
              <a:rPr sz="2800" b="1">
                <a:ea typeface="楷体" panose="02010609060101010101" charset="-122"/>
              </a:rPr>
              <a:t>精准概括。</a:t>
            </a:r>
            <a:r>
              <a:rPr sz="2800" b="1">
                <a:latin typeface="Times New Roman" panose="02020603050405020304" charset="0"/>
                <a:ea typeface="楷体" panose="02010609060101010101" charset="-122"/>
                <a:cs typeface="Times New Roman" panose="02020603050405020304" charset="0"/>
              </a:rPr>
              <a:t>A、C、D</a:t>
            </a:r>
            <a:r>
              <a:rPr sz="2800" b="1">
                <a:ea typeface="楷体" panose="02010609060101010101" charset="-122"/>
              </a:rPr>
              <a:t>均以偏概全。</a:t>
            </a:r>
            <a:endParaRPr sz="2800" b="1">
              <a:ea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段落主旨题，重点关注段首的主题句和表达作者态度的关键词。</a:t>
            </a:r>
            <a:endParaRPr sz="2800" b="1">
              <a:ea typeface="楷体" panose="02010609060101010101" charset="-122"/>
            </a:endParaRPr>
          </a:p>
        </p:txBody>
      </p:sp>
      <p:sp>
        <p:nvSpPr>
          <p:cNvPr id="7" name="AutoShape 4"/>
          <p:cNvSpPr/>
          <p:nvPr/>
        </p:nvSpPr>
        <p:spPr>
          <a:xfrm>
            <a:off x="77978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2025.1</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Times New Roman" panose="02020603050405020304"/>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t="1121" b="1121"/>
          <a:stretch>
            <a:fillRect/>
          </a:stretch>
        </p:blipFill>
        <p:spPr>
          <a:xfrm>
            <a:off x="0" y="0"/>
            <a:ext cx="1879600" cy="863600"/>
          </a:xfrm>
          <a:prstGeom prst="rect">
            <a:avLst/>
          </a:prstGeom>
          <a:noFill/>
          <a:ln w="25400" cap="flat" cmpd="sng">
            <a:noFill/>
            <a:prstDash val="solid"/>
            <a:round/>
          </a:ln>
        </p:spPr>
      </p:pic>
      <p:sp>
        <p:nvSpPr>
          <p:cNvPr id="3" name="AutoShape 3"/>
          <p:cNvSpPr/>
          <p:nvPr/>
        </p:nvSpPr>
        <p:spPr>
          <a:xfrm>
            <a:off x="2540000" y="254000"/>
            <a:ext cx="711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5400" b="1" i="0" u="none" strike="noStrike">
                <a:solidFill>
                  <a:srgbClr val="FF8C00"/>
                </a:solidFill>
                <a:latin typeface="Noto Sans SC" panose="020B0200000000000000" charset="-122"/>
                <a:ea typeface="Noto Sans SC" panose="020B0200000000000000" charset="-122"/>
                <a:cs typeface="Noto Sans SC" panose="020B0200000000000000" charset="-122"/>
                <a:sym typeface="微软雅黑" panose="020B0503020204020204" charset="-122"/>
              </a:rPr>
              <a:t>CONTENTS</a:t>
            </a:r>
            <a:endParaRPr lang="en-US" sz="5400" b="1" i="0" u="none" strike="noStrike">
              <a:solidFill>
                <a:srgbClr val="FF8C00"/>
              </a:solidFill>
              <a:latin typeface="Noto Sans SC" panose="020B0200000000000000" charset="-122"/>
              <a:ea typeface="Noto Sans SC" panose="020B0200000000000000" charset="-122"/>
              <a:cs typeface="Noto Sans SC" panose="020B0200000000000000" charset="-122"/>
              <a:sym typeface="微软雅黑" panose="020B0503020204020204" charset="-122"/>
            </a:endParaRPr>
          </a:p>
        </p:txBody>
      </p:sp>
      <p:cxnSp>
        <p:nvCxnSpPr>
          <p:cNvPr id="4" name="Connector 4"/>
          <p:cNvCxnSpPr/>
          <p:nvPr/>
        </p:nvCxnSpPr>
        <p:spPr>
          <a:xfrm rot="-3906">
            <a:off x="508004" y="1136650"/>
            <a:ext cx="11176000" cy="12700"/>
          </a:xfrm>
          <a:prstGeom prst="line">
            <a:avLst/>
          </a:prstGeom>
          <a:solidFill>
            <a:srgbClr val="DEE0E3">
              <a:alpha val="100000"/>
            </a:srgbClr>
          </a:solidFill>
          <a:ln w="25400" cap="flat" cmpd="sng">
            <a:solidFill>
              <a:srgbClr val="F25720">
                <a:alpha val="100000"/>
              </a:srgbClr>
            </a:solidFill>
            <a:prstDash val="solid"/>
            <a:round/>
            <a:headEnd type="none" w="lg" len="lg"/>
            <a:tailEnd type="none" w="lg" len="lg"/>
          </a:ln>
        </p:spPr>
      </p:cxnSp>
      <p:sp>
        <p:nvSpPr>
          <p:cNvPr id="17" name="AutoShape 4"/>
          <p:cNvSpPr/>
          <p:nvPr>
            <p:custDataLst>
              <p:tags r:id="rId2"/>
            </p:custDataLst>
          </p:nvPr>
        </p:nvSpPr>
        <p:spPr>
          <a:xfrm>
            <a:off x="762000" y="1778000"/>
            <a:ext cx="3064908"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18" name="AutoShape 5"/>
          <p:cNvSpPr/>
          <p:nvPr>
            <p:custDataLst>
              <p:tags r:id="rId3"/>
            </p:custDataLst>
          </p:nvPr>
        </p:nvSpPr>
        <p:spPr>
          <a:xfrm>
            <a:off x="1016000" y="2095500"/>
            <a:ext cx="2593384"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6000" b="1" i="0" u="none" strike="noStrike">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01</a:t>
            </a:r>
            <a:endParaRPr lang="en-US" sz="1100"/>
          </a:p>
        </p:txBody>
      </p:sp>
      <p:sp>
        <p:nvSpPr>
          <p:cNvPr id="19" name="AutoShape 6"/>
          <p:cNvSpPr/>
          <p:nvPr>
            <p:custDataLst>
              <p:tags r:id="rId4"/>
            </p:custDataLst>
          </p:nvPr>
        </p:nvSpPr>
        <p:spPr>
          <a:xfrm>
            <a:off x="1016000" y="3302000"/>
            <a:ext cx="2593384"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dirty="0"/>
              <a:t>考情分析</a:t>
            </a:r>
            <a:endParaRPr lang="zh-CN" altLang="en-US" sz="2000" b="1" dirty="0"/>
          </a:p>
        </p:txBody>
      </p:sp>
      <p:sp>
        <p:nvSpPr>
          <p:cNvPr id="20" name="AutoShape 7"/>
          <p:cNvSpPr/>
          <p:nvPr>
            <p:custDataLst>
              <p:tags r:id="rId5"/>
            </p:custDataLst>
          </p:nvPr>
        </p:nvSpPr>
        <p:spPr>
          <a:xfrm>
            <a:off x="1016000" y="4064000"/>
            <a:ext cx="589405" cy="508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sp>
        <p:nvSpPr>
          <p:cNvPr id="22" name="AutoShape 9"/>
          <p:cNvSpPr/>
          <p:nvPr>
            <p:custDataLst>
              <p:tags r:id="rId6"/>
            </p:custDataLst>
          </p:nvPr>
        </p:nvSpPr>
        <p:spPr>
          <a:xfrm>
            <a:off x="4267214" y="1778000"/>
            <a:ext cx="3064908"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23" name="AutoShape 10"/>
          <p:cNvSpPr/>
          <p:nvPr>
            <p:custDataLst>
              <p:tags r:id="rId7"/>
            </p:custDataLst>
          </p:nvPr>
        </p:nvSpPr>
        <p:spPr>
          <a:xfrm>
            <a:off x="4597414" y="2095500"/>
            <a:ext cx="2593384"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6000" b="1" i="0" u="none" strike="noStrike">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02</a:t>
            </a:r>
            <a:endParaRPr lang="en-US" sz="1100"/>
          </a:p>
        </p:txBody>
      </p:sp>
      <p:sp>
        <p:nvSpPr>
          <p:cNvPr id="24" name="AutoShape 11"/>
          <p:cNvSpPr/>
          <p:nvPr>
            <p:custDataLst>
              <p:tags r:id="rId8"/>
            </p:custDataLst>
          </p:nvPr>
        </p:nvSpPr>
        <p:spPr>
          <a:xfrm>
            <a:off x="4578364" y="3302000"/>
            <a:ext cx="2845649"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dirty="0"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逐类击破</a:t>
            </a:r>
            <a:endParaRPr lang="zh-CN" altLang="en-US" sz="2000" b="1" i="0" u="none" strike="noStrike" dirty="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12"/>
          <p:cNvSpPr/>
          <p:nvPr>
            <p:custDataLst>
              <p:tags r:id="rId9"/>
            </p:custDataLst>
          </p:nvPr>
        </p:nvSpPr>
        <p:spPr>
          <a:xfrm>
            <a:off x="4597414" y="4064000"/>
            <a:ext cx="589405" cy="508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sp>
        <p:nvSpPr>
          <p:cNvPr id="27" name="AutoShape 14"/>
          <p:cNvSpPr/>
          <p:nvPr>
            <p:custDataLst>
              <p:tags r:id="rId10"/>
            </p:custDataLst>
          </p:nvPr>
        </p:nvSpPr>
        <p:spPr>
          <a:xfrm>
            <a:off x="7852859" y="1778000"/>
            <a:ext cx="3064908"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28" name="AutoShape 15"/>
          <p:cNvSpPr/>
          <p:nvPr>
            <p:custDataLst>
              <p:tags r:id="rId11"/>
            </p:custDataLst>
          </p:nvPr>
        </p:nvSpPr>
        <p:spPr>
          <a:xfrm>
            <a:off x="8138609" y="2057400"/>
            <a:ext cx="2593384"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6000" b="1" i="0" u="none" strike="noStrike">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03</a:t>
            </a:r>
            <a:endParaRPr lang="en-US" sz="1100"/>
          </a:p>
        </p:txBody>
      </p:sp>
      <p:sp>
        <p:nvSpPr>
          <p:cNvPr id="29" name="AutoShape 16"/>
          <p:cNvSpPr/>
          <p:nvPr>
            <p:custDataLst>
              <p:tags r:id="rId12"/>
            </p:custDataLst>
          </p:nvPr>
        </p:nvSpPr>
        <p:spPr>
          <a:xfrm>
            <a:off x="8138609" y="3263900"/>
            <a:ext cx="2593384"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总结与寄语</a:t>
            </a:r>
            <a:endParaRPr lang="zh-CN" alt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0" name="AutoShape 17"/>
          <p:cNvSpPr/>
          <p:nvPr>
            <p:custDataLst>
              <p:tags r:id="rId13"/>
            </p:custDataLst>
          </p:nvPr>
        </p:nvSpPr>
        <p:spPr>
          <a:xfrm>
            <a:off x="8138609" y="4025900"/>
            <a:ext cx="589405" cy="508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32" name="Picture 3"/>
          <p:cNvPicPr>
            <a:picLocks noChangeAspect="1"/>
          </p:cNvPicPr>
          <p:nvPr/>
        </p:nvPicPr>
        <p:blipFill>
          <a:blip r:embed="rId14"/>
          <a:srcRect t="2498" b="2498"/>
          <a:stretch>
            <a:fillRect/>
          </a:stretch>
        </p:blipFill>
        <p:spPr>
          <a:xfrm>
            <a:off x="0" y="0"/>
            <a:ext cx="2578100" cy="342900"/>
          </a:xfrm>
          <a:prstGeom prst="rect">
            <a:avLst/>
          </a:prstGeom>
          <a:noFill/>
          <a:ln w="25400" cap="flat" cmpd="sng">
            <a:noFill/>
            <a:prstDash val="solid"/>
            <a:rou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down)">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bldLvl="0" animBg="1"/>
      <p:bldP spid="23" grpId="0"/>
      <p:bldP spid="24" grpId="0"/>
      <p:bldP spid="25" grpId="0" bldLvl="0" animBg="1"/>
      <p:bldP spid="28" grpId="0"/>
      <p:bldP spid="29" grpId="0"/>
      <p:bldP spid="3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37160" y="5814060"/>
            <a:ext cx="11963400" cy="109283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35. What is the author’s attitude toward Navajas’ studies?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Unclear.	    B. Dismissive.	    C. Doubtful.	D. Approving.</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7016750" y="595249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8516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lnSpc>
                <a:spcPct val="90000"/>
              </a:lnSpc>
              <a:spcBef>
                <a:spcPts val="0"/>
              </a:spcBef>
              <a:spcAft>
                <a:spcPts val="0"/>
              </a:spcAft>
              <a:buClrTx/>
              <a:buSzTx/>
              <a:buFontTx/>
              <a:defRPr/>
            </a:pPr>
            <a:r>
              <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    ④In a follow-up study with 100 university students, the researchers tried to get a better sense of what the group members actually did in their discussion. Did they tend to go with those most confident about their estimates? Did they follow those least willing to change their minds? This happened some of the time, but it wasn’t the dominant response. Most frequently, the groups reported that they “shared arguments and reasoned together.” Somehow, these arguments and reasoning resulted in a global reduction in error. Although the studies led by Navajas have limitations and many questions remain, the potential implications for group discussion and decision-making are enormous.</a:t>
            </a:r>
            <a:endParaRPr lang="en-US" sz="24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250190" y="3308985"/>
            <a:ext cx="11765280" cy="57975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9003665" y="519493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观点态度题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60960" y="3943985"/>
            <a:ext cx="12144375" cy="202755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作者先让步承认研究有局限和未解问题</a:t>
            </a:r>
            <a:r>
              <a:rPr lang="zh-CN" sz="2800" b="1">
                <a:ea typeface="楷体" panose="02010609060101010101" charset="-122"/>
              </a:rPr>
              <a:t>，</a:t>
            </a:r>
            <a:r>
              <a:rPr sz="2800" b="1">
                <a:ea typeface="楷体" panose="02010609060101010101" charset="-122"/>
              </a:rPr>
              <a:t>但转折后给出了强烈的正面评价：“意义是巨大的”</a:t>
            </a:r>
            <a:r>
              <a:rPr lang="zh-CN" sz="2800" b="1">
                <a:ea typeface="楷体" panose="02010609060101010101" charset="-122"/>
              </a:rPr>
              <a:t>，</a:t>
            </a:r>
            <a:r>
              <a:rPr sz="2800" b="1">
                <a:ea typeface="楷体" panose="02010609060101010101" charset="-122"/>
              </a:rPr>
              <a:t>表明作者整体持赞同/肯定态度。选项 </a:t>
            </a:r>
            <a:r>
              <a:rPr sz="2800" b="1">
                <a:latin typeface="Times New Roman" panose="02020603050405020304" charset="0"/>
                <a:ea typeface="楷体" panose="02010609060101010101" charset="-122"/>
                <a:cs typeface="Times New Roman" panose="02020603050405020304" charset="0"/>
              </a:rPr>
              <a:t>D</a:t>
            </a:r>
            <a:r>
              <a:rPr lang="en-US" sz="2800" b="1">
                <a:latin typeface="Times New Roman" panose="02020603050405020304" charset="0"/>
                <a:ea typeface="楷体" panose="02010609060101010101" charset="-122"/>
                <a:cs typeface="Times New Roman" panose="02020603050405020304" charset="0"/>
              </a:rPr>
              <a:t> </a:t>
            </a:r>
            <a:r>
              <a:rPr sz="2800" b="1">
                <a:latin typeface="Times New Roman" panose="02020603050405020304" charset="0"/>
                <a:ea typeface="楷体" panose="02010609060101010101" charset="-122"/>
                <a:cs typeface="Times New Roman" panose="02020603050405020304" charset="0"/>
              </a:rPr>
              <a:t>“Approving”</a:t>
            </a:r>
            <a:r>
              <a:rPr sz="2800" b="1">
                <a:ea typeface="楷体" panose="02010609060101010101" charset="-122"/>
              </a:rPr>
              <a:t> 意为“赞同的、肯定的”，符合文意。</a:t>
            </a:r>
            <a:endPar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观点态度题要</a:t>
            </a:r>
            <a:r>
              <a:rPr sz="2800" b="1">
                <a:effectLst>
                  <a:glow rad="139700">
                    <a:schemeClr val="accent2">
                      <a:satMod val="175000"/>
                      <a:alpha val="40000"/>
                    </a:schemeClr>
                  </a:glow>
                </a:effectLst>
                <a:ea typeface="楷体" panose="02010609060101010101" charset="-122"/>
              </a:rPr>
              <a:t>重点看转折后的内容</a:t>
            </a:r>
            <a:r>
              <a:rPr sz="2800" b="1">
                <a:ea typeface="楷体" panose="02010609060101010101" charset="-122"/>
              </a:rPr>
              <a:t>，那才是作者的真实态度。同时注意</a:t>
            </a:r>
            <a:r>
              <a:rPr lang="zh-CN" sz="2800" b="1">
                <a:ea typeface="楷体" panose="02010609060101010101" charset="-122"/>
              </a:rPr>
              <a:t>形容词或副词</a:t>
            </a:r>
            <a:r>
              <a:rPr sz="2800" b="1">
                <a:ea typeface="楷体" panose="02010609060101010101" charset="-122"/>
              </a:rPr>
              <a:t>的</a:t>
            </a:r>
            <a:r>
              <a:rPr sz="2800" b="1">
                <a:effectLst>
                  <a:glow rad="139700">
                    <a:schemeClr val="accent2">
                      <a:satMod val="175000"/>
                      <a:alpha val="40000"/>
                    </a:schemeClr>
                  </a:glow>
                </a:effectLst>
                <a:ea typeface="楷体" panose="02010609060101010101" charset="-122"/>
              </a:rPr>
              <a:t>情感色彩</a:t>
            </a:r>
            <a:r>
              <a:rPr sz="2800" b="1">
                <a:ea typeface="楷体" panose="02010609060101010101" charset="-122"/>
              </a:rPr>
              <a:t>。</a:t>
            </a:r>
            <a:endParaRPr sz="2800" b="1">
              <a:ea typeface="楷体" panose="02010609060101010101" charset="-122"/>
            </a:endParaRPr>
          </a:p>
        </p:txBody>
      </p:sp>
      <p:sp>
        <p:nvSpPr>
          <p:cNvPr id="4" name="AutoShape 4"/>
          <p:cNvSpPr/>
          <p:nvPr/>
        </p:nvSpPr>
        <p:spPr>
          <a:xfrm>
            <a:off x="8145145" y="114300"/>
            <a:ext cx="3733165"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2023</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D</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762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952500" y="1778000"/>
            <a:ext cx="3048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写作</a:t>
            </a:r>
            <a:r>
              <a:rPr 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目的</a:t>
            </a:r>
            <a:endParaRPr 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781050" y="2527300"/>
            <a:ext cx="3219450" cy="2748915"/>
          </a:xfrm>
          <a:prstGeom prst="roundRect">
            <a:avLst>
              <a:gd name="adj" fmla="val 0"/>
            </a:avLst>
          </a:prstGeom>
          <a:solidFill>
            <a:srgbClr val="EE843C">
              <a:alpha val="72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781050" y="2635250"/>
            <a:ext cx="2984500" cy="1968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分析某个普遍现象的原因、影响，并提出看法或建议</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4445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1" name="AutoShape 11"/>
          <p:cNvSpPr/>
          <p:nvPr/>
        </p:nvSpPr>
        <p:spPr>
          <a:xfrm>
            <a:off x="4445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2" name="AutoShape 12"/>
          <p:cNvSpPr/>
          <p:nvPr/>
        </p:nvSpPr>
        <p:spPr>
          <a:xfrm>
            <a:off x="4635500" y="1778000"/>
            <a:ext cx="3048000" cy="406400"/>
          </a:xfrm>
          <a:prstGeom prst="rect">
            <a:avLst/>
          </a:prstGeom>
          <a:noFill/>
          <a:ln w="12700" cap="flat" cmpd="sng">
            <a:noFill/>
            <a:prstDash val="solid"/>
            <a:round/>
          </a:ln>
        </p:spPr>
        <p:txBody>
          <a:bodyPr vert="horz" wrap="square" lIns="0" tIns="0" rIns="0" bIns="0" rtlCol="0" anchor="ctr" anchorCtr="0">
            <a:noAutofit/>
          </a:bodyPr>
          <a:lstStyle/>
          <a:p>
            <a:pPr lvl="0" algn="l">
              <a:lnSpc>
                <a:spcPct val="125000"/>
              </a:lnSpc>
              <a:buClrTx/>
              <a:buSzTx/>
              <a:buFontTx/>
              <a:defRPr/>
            </a:pPr>
            <a:r>
              <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典型结构</a:t>
            </a:r>
            <a:endPar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4581525" y="2552065"/>
            <a:ext cx="3178175" cy="2737485"/>
          </a:xfrm>
          <a:prstGeom prst="roundRect">
            <a:avLst>
              <a:gd name="adj" fmla="val 0"/>
            </a:avLst>
          </a:prstGeom>
          <a:solidFill>
            <a:srgbClr val="EE843C">
              <a:alpha val="72000"/>
            </a:srgbClr>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5" name="AutoShape 15"/>
          <p:cNvSpPr/>
          <p:nvPr/>
        </p:nvSpPr>
        <p:spPr>
          <a:xfrm>
            <a:off x="4581525" y="4102100"/>
            <a:ext cx="2794000" cy="762000"/>
          </a:xfrm>
          <a:prstGeom prst="rect">
            <a:avLst/>
          </a:prstGeom>
          <a:noFill/>
          <a:ln w="12700" cap="flat" cmpd="sng">
            <a:noFill/>
            <a:prstDash val="solid"/>
            <a:round/>
          </a:ln>
        </p:spPr>
        <p:txBody>
          <a:bodyPr vert="horz" wrap="square" lIns="0" tIns="0" rIns="0" bIns="0" rtlCol="0" anchor="ctr" anchorCtr="0"/>
          <a:lstStyle/>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提出问题/现象</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具体表现/证据</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 多角度原因分析  结论与建议</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endParaRPr lang="zh-CN" altLang="en-US" sz="28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4762500" y="5092700"/>
            <a:ext cx="2794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endParaRPr lang="zh-CN" altLang="en-US" sz="14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20"/>
          <p:cNvSpPr/>
          <p:nvPr/>
        </p:nvSpPr>
        <p:spPr>
          <a:xfrm>
            <a:off x="8128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21" name="AutoShape 21"/>
          <p:cNvSpPr/>
          <p:nvPr/>
        </p:nvSpPr>
        <p:spPr>
          <a:xfrm>
            <a:off x="8128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22" name="AutoShape 22"/>
          <p:cNvSpPr/>
          <p:nvPr/>
        </p:nvSpPr>
        <p:spPr>
          <a:xfrm>
            <a:off x="8318500" y="1778000"/>
            <a:ext cx="3048000" cy="406400"/>
          </a:xfrm>
          <a:prstGeom prst="rect">
            <a:avLst/>
          </a:prstGeom>
          <a:noFill/>
          <a:ln w="12700" cap="flat" cmpd="sng">
            <a:noFill/>
            <a:prstDash val="solid"/>
            <a:round/>
          </a:ln>
        </p:spPr>
        <p:txBody>
          <a:bodyPr vert="horz" wrap="square" lIns="0" tIns="0" rIns="0" bIns="0" rtlCol="0" anchor="ctr" anchorCtr="0">
            <a:noAutofit/>
          </a:bodyPr>
          <a:lstStyle/>
          <a:p>
            <a:pPr lvl="0" algn="l">
              <a:lnSpc>
                <a:spcPct val="125000"/>
              </a:lnSpc>
              <a:buClrTx/>
              <a:buSzTx/>
              <a:buFontTx/>
              <a:defRPr/>
            </a:pPr>
            <a:r>
              <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常见考点</a:t>
            </a:r>
            <a:endPar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25"/>
          <p:cNvSpPr/>
          <p:nvPr/>
        </p:nvSpPr>
        <p:spPr>
          <a:xfrm>
            <a:off x="8318500" y="2552065"/>
            <a:ext cx="2921000" cy="2737485"/>
          </a:xfrm>
          <a:prstGeom prst="rect">
            <a:avLst/>
          </a:prstGeom>
          <a:solidFill>
            <a:srgbClr val="EE843C">
              <a:alpha val="72000"/>
            </a:srgbClr>
          </a:solidFill>
          <a:ln w="25400" cap="flat" cmpd="sng">
            <a:noFill/>
            <a:prstDash val="solid"/>
            <a:round/>
          </a:ln>
        </p:spPr>
        <p:txBody>
          <a:bodyPr vert="horz" wrap="square" lIns="63500" tIns="63500" rIns="63500" bIns="63500" rtlCol="0" anchor="ctr" anchorCtr="0">
            <a:noAutofit/>
          </a:bodyPr>
          <a:lstStyle/>
          <a:p>
            <a:pPr marL="0" indent="0" algn="l">
              <a:lnSpc>
                <a:spcPct val="125000"/>
              </a:lnSpc>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作者的核心观点、现象的具体表现、各角度原因分析、作者的隐含态度或建议</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3"/>
          <p:cNvSpPr/>
          <p:nvPr/>
        </p:nvSpPr>
        <p:spPr>
          <a:xfrm>
            <a:off x="3371850" y="469900"/>
            <a:ext cx="7080885" cy="635000"/>
          </a:xfrm>
          <a:prstGeom prst="rect">
            <a:avLst/>
          </a:prstGeom>
          <a:noFill/>
          <a:ln w="12700" cap="flat" cmpd="sng">
            <a:noFill/>
            <a:prstDash val="solid"/>
            <a:round/>
          </a:ln>
        </p:spPr>
        <p:txBody>
          <a:bodyPr vert="horz" wrap="square" lIns="0" tIns="0" rIns="0" bIns="0" rtlCol="0" anchor="ctr" anchorCtr="0"/>
          <a:p>
            <a:pPr marL="0" indent="0" algn="l">
              <a:lnSpc>
                <a:spcPct val="125000"/>
              </a:lnSpc>
              <a:defRPr/>
            </a:pPr>
            <a:r>
              <a:rPr lang="zh-CN" altLang="en-US" sz="3600" b="1" dirty="0"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新事物介绍</a:t>
            </a:r>
            <a:r>
              <a:rPr lang="en-US" sz="3600" b="1"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类</a:t>
            </a:r>
            <a:r>
              <a:rPr lang="en-US" sz="3600" b="1"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：语篇特征概览</a:t>
            </a:r>
            <a:endPar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35" name="Picture 2"/>
          <p:cNvPicPr>
            <a:picLocks noChangeAspect="1"/>
          </p:cNvPicPr>
          <p:nvPr/>
        </p:nvPicPr>
        <p:blipFill>
          <a:blip r:embed="rId1"/>
          <a:srcRect t="1121" b="1121"/>
          <a:stretch>
            <a:fillRect/>
          </a:stretch>
        </p:blipFill>
        <p:spPr>
          <a:xfrm>
            <a:off x="0" y="0"/>
            <a:ext cx="1879600" cy="863600"/>
          </a:xfrm>
          <a:prstGeom prst="rect">
            <a:avLst/>
          </a:prstGeom>
          <a:noFill/>
          <a:ln w="25400" cap="flat" cmpd="sng">
            <a:noFill/>
            <a:prstDash val="solid"/>
            <a:round/>
          </a:ln>
        </p:spPr>
      </p:pic>
      <p:cxnSp>
        <p:nvCxnSpPr>
          <p:cNvPr id="36" name="Connector 4"/>
          <p:cNvCxnSpPr/>
          <p:nvPr/>
        </p:nvCxnSpPr>
        <p:spPr>
          <a:xfrm rot="-3906">
            <a:off x="508004" y="1155700"/>
            <a:ext cx="11176000" cy="12700"/>
          </a:xfrm>
          <a:prstGeom prst="line">
            <a:avLst/>
          </a:prstGeom>
          <a:solidFill>
            <a:srgbClr val="DEE0E3">
              <a:alpha val="100000"/>
            </a:srgbClr>
          </a:solidFill>
          <a:ln w="25400" cap="flat" cmpd="sng">
            <a:solidFill>
              <a:srgbClr val="F25720">
                <a:alpha val="100000"/>
              </a:srgbClr>
            </a:solidFill>
            <a:prstDash val="solid"/>
            <a:round/>
            <a:headEnd type="none" w="lg" len="lg"/>
            <a:tailEnd type="none" w="lg" len="lg"/>
          </a:ln>
        </p:spPr>
      </p:cxnSp>
      <p:pic>
        <p:nvPicPr>
          <p:cNvPr id="37" name="Picture 3"/>
          <p:cNvPicPr>
            <a:picLocks noChangeAspect="1"/>
          </p:cNvPicPr>
          <p:nvPr/>
        </p:nvPicPr>
        <p:blipFill>
          <a:blip r:embed="rId2"/>
          <a:srcRect t="2498" b="2498"/>
          <a:stretch>
            <a:fillRect/>
          </a:stretch>
        </p:blipFill>
        <p:spPr>
          <a:xfrm>
            <a:off x="0" y="0"/>
            <a:ext cx="2578100" cy="342900"/>
          </a:xfrm>
          <a:prstGeom prst="rect">
            <a:avLst/>
          </a:prstGeom>
          <a:noFill/>
          <a:ln w="25400" cap="flat" cmpd="sng">
            <a:noFill/>
            <a:prstDash val="solid"/>
            <a:rou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2" grpId="0"/>
      <p:bldP spid="14" grpId="0" animBg="1"/>
      <p:bldP spid="15" grpId="0"/>
      <p:bldP spid="19" grpId="0"/>
      <p:bldP spid="22" grpId="0"/>
      <p:bldP spid="2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0" y="530860"/>
            <a:ext cx="12091670" cy="1470025"/>
          </a:xfrm>
          <a:prstGeom prst="roundRect">
            <a:avLst>
              <a:gd name="adj" fmla="val 0"/>
            </a:avLst>
          </a:prstGeom>
          <a:noFill/>
          <a:ln w="25400" cap="flat" cmpd="sng">
            <a:noFill/>
            <a:prstDash val="solid"/>
            <a:round/>
          </a:ln>
        </p:spPr>
        <p:txBody>
          <a:bodyPr vert="horz" wrap="square" lIns="88900" tIns="50800" rIns="88900" bIns="50800" rtlCol="0" anchor="t" anchorCtr="0"/>
          <a:lstStyle/>
          <a:p>
            <a:pPr marL="0" indent="0" algn="just">
              <a:lnSpc>
                <a:spcPct val="9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a:t>
            </a:r>
            <a:r>
              <a:rPr lang="en-US" sz="2800"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Is comprehension the same whether a person reads a text onscreen or on paper? And are listening to and viewing content as effective as reading the written word when covering the same material? </a:t>
            </a:r>
            <a:r>
              <a:rPr lang="en-US" sz="2800" b="1" i="0" u="none" strike="noStrike">
                <a:solidFill>
                  <a:srgbClr val="000000"/>
                </a:solidFill>
                <a:ea typeface="Times New Roman" panose="02020603050405020304"/>
                <a:cs typeface="Times New Roman" panose="02020603050405020304"/>
                <a:sym typeface="Times New Roman" panose="02020603050405020304"/>
              </a:rPr>
              <a:t>The answers to both questions are often “no.” The reasons relate to a variety of factors, including reduced concentration, an entertainment mindset (心态) and a tendency to multitask while consuming digital content.</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4"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 name="AutoShape 5"/>
          <p:cNvSpPr/>
          <p:nvPr/>
        </p:nvSpPr>
        <p:spPr>
          <a:xfrm>
            <a:off x="44450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lstStyle/>
          <a:p>
            <a:pPr marL="0" indent="0" algn="ctr">
              <a:lnSpc>
                <a:spcPct val="100000"/>
              </a:lnSpc>
              <a:defRPr/>
            </a:pP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Step1: 紧抓首段关键词，识别</a:t>
            </a:r>
            <a:r>
              <a:rPr lang="zh-CN" alt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i="0" u="none" strike="noStrike">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类型</a:t>
            </a:r>
            <a:endParaRPr lang="en-US" sz="1100"/>
          </a:p>
        </p:txBody>
      </p:sp>
      <p:sp>
        <p:nvSpPr>
          <p:cNvPr id="6" name="AutoShape 3"/>
          <p:cNvSpPr/>
          <p:nvPr/>
        </p:nvSpPr>
        <p:spPr>
          <a:xfrm>
            <a:off x="31750" y="3498215"/>
            <a:ext cx="12091670" cy="1470025"/>
          </a:xfrm>
          <a:prstGeom prst="roundRect">
            <a:avLst>
              <a:gd name="adj" fmla="val 0"/>
            </a:avLst>
          </a:prstGeom>
          <a:noFill/>
          <a:ln w="25400" cap="flat" cmpd="sng">
            <a:noFill/>
            <a:prstDash val="solid"/>
            <a:round/>
          </a:ln>
        </p:spPr>
        <p:txBody>
          <a:bodyPr vert="horz" wrap="square" lIns="88900" tIns="50800" rIns="88900" bIns="50800" rtlCol="0" anchor="t" anchorCtr="0"/>
          <a:p>
            <a:pPr marL="0" indent="0" algn="just">
              <a:lnSpc>
                <a:spcPct val="9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t>
            </a:r>
            <a:r>
              <a:rPr lang="en-US" sz="2800" b="1" i="0" u="none" strike="noStrike">
                <a:solidFill>
                  <a:srgbClr val="000000"/>
                </a:solidFill>
                <a:ea typeface="Times New Roman" panose="02020603050405020304"/>
                <a:cs typeface="Times New Roman" panose="02020603050405020304"/>
                <a:sym typeface="Times New Roman" panose="02020603050405020304"/>
              </a:rPr>
              <a:t>①</a:t>
            </a:r>
            <a:r>
              <a:rPr lang="en-US" sz="2800"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On September 7, 1991</a:t>
            </a:r>
            <a:r>
              <a:rPr lang="en-US" sz="2800" b="1" i="0" u="none" strike="noStrike">
                <a:solidFill>
                  <a:srgbClr val="000000"/>
                </a:solidFill>
                <a:ea typeface="Times New Roman" panose="02020603050405020304"/>
                <a:cs typeface="Times New Roman" panose="02020603050405020304"/>
                <a:sym typeface="Times New Roman" panose="02020603050405020304"/>
              </a:rPr>
              <a:t>, the costliest hailstorm (雹暴) in Canadian history hit Calgary’ southern suburbs. </a:t>
            </a:r>
            <a:r>
              <a:rPr lang="en-US" sz="2800" b="1" i="0" u="none" strike="noStrike">
                <a:solidFill>
                  <a:srgbClr val="000000"/>
                </a:solidFill>
                <a:effectLst>
                  <a:glow rad="101600">
                    <a:schemeClr val="accent2">
                      <a:satMod val="175000"/>
                      <a:alpha val="40000"/>
                    </a:schemeClr>
                  </a:glow>
                </a:effectLst>
                <a:ea typeface="Times New Roman" panose="02020603050405020304"/>
                <a:cs typeface="Times New Roman" panose="02020603050405020304"/>
                <a:sym typeface="Times New Roman" panose="02020603050405020304"/>
              </a:rPr>
              <a:t>As a result</a:t>
            </a:r>
            <a:r>
              <a:rPr lang="en-US" sz="2800" b="1" i="0" u="none" strike="noStrike">
                <a:solidFill>
                  <a:srgbClr val="000000"/>
                </a:solidFill>
                <a:ea typeface="Times New Roman" panose="02020603050405020304"/>
                <a:cs typeface="Times New Roman" panose="02020603050405020304"/>
                <a:sym typeface="Times New Roman" panose="02020603050405020304"/>
              </a:rPr>
              <a:t>, since 1996 a group of insurance companies have spent about $2 million per year on the Alberta Hail Suppression Project. Airplanes seed threatening storm cells with a chemical to make small ice crystals fall as rain before they can grow into dangerous hailstones. But farmers in east-central Alberta — downwind of the hail project flights — worry that precious moisture (水分) is being stolen from their thirsty land by the cloud seeding.</a:t>
            </a:r>
            <a:endParaRPr lang="en-US" sz="2800" b="1" i="0" u="none" strike="noStrike">
              <a:solidFill>
                <a:srgbClr val="000000"/>
              </a:solidFill>
              <a:ea typeface="Times New Roman" panose="02020603050405020304"/>
              <a:cs typeface="Times New Roman" panose="02020603050405020304"/>
              <a:sym typeface="Times New Roman" panose="02020603050405020304"/>
            </a:endParaRPr>
          </a:p>
          <a:p>
            <a:pPr marL="0" indent="0" algn="just">
              <a:lnSpc>
                <a:spcPts val="2200"/>
              </a:lnSpc>
              <a:defRPr/>
            </a:pPr>
            <a:endParaRPr lang="en-US" sz="2800" b="1" i="0" u="none" strike="noStrike">
              <a:solidFill>
                <a:srgbClr val="000000"/>
              </a:solidFill>
              <a:ea typeface="Times New Roman" panose="02020603050405020304"/>
              <a:cs typeface="Times New Roman" panose="02020603050405020304"/>
              <a:sym typeface="Times New Roman" panose="02020603050405020304"/>
            </a:endParaRPr>
          </a:p>
        </p:txBody>
      </p:sp>
      <p:sp>
        <p:nvSpPr>
          <p:cNvPr id="7" name="AutoShape 4"/>
          <p:cNvSpPr/>
          <p:nvPr/>
        </p:nvSpPr>
        <p:spPr>
          <a:xfrm>
            <a:off x="33655" y="316865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2024.1</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浙江</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AutoShape 8"/>
          <p:cNvSpPr/>
          <p:nvPr/>
        </p:nvSpPr>
        <p:spPr>
          <a:xfrm>
            <a:off x="5030470" y="1855470"/>
            <a:ext cx="5902960" cy="1991995"/>
          </a:xfrm>
          <a:prstGeom prst="roundRect">
            <a:avLst>
              <a:gd name="adj" fmla="val 16393"/>
            </a:avLst>
          </a:prstGeom>
          <a:solidFill>
            <a:schemeClr val="bg1"/>
          </a:solidFill>
          <a:ln w="50800" cap="flat" cmpd="sng">
            <a:solidFill>
              <a:srgbClr val="ED7D31">
                <a:alpha val="100000"/>
              </a:srgbClr>
            </a:solidFill>
            <a:prstDash val="solid"/>
            <a:miter lim="10000000"/>
          </a:ln>
        </p:spPr>
        <p:txBody>
          <a:bodyPr vert="horz" wrap="square" lIns="88900" tIns="50800" rIns="88900" bIns="50800" rtlCol="0" anchor="ctr" anchorCtr="0"/>
          <a:p>
            <a:pPr marL="0" indent="0" algn="l">
              <a:lnSpc>
                <a:spcPct val="118000"/>
              </a:lnSpc>
              <a:defRPr/>
            </a:pPr>
            <a:r>
              <a:rPr lang="en-US" sz="2800" b="1">
                <a:solidFill>
                  <a:srgbClr val="EE843C"/>
                </a:solidFill>
                <a:latin typeface="微软雅黑" panose="020B0503020204020204" charset="-122"/>
                <a:ea typeface="微软雅黑" panose="020B0503020204020204" charset="-122"/>
                <a:cs typeface="微软雅黑" panose="020B0503020204020204" charset="-122"/>
                <a:sym typeface="微软雅黑" panose="020B0503020204020204" charset="-122"/>
              </a:rPr>
              <a:t>Tips:</a:t>
            </a:r>
            <a:r>
              <a:rPr sz="2800" b="1" i="0" u="none" strike="noStrike">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现象分析类</a:t>
            </a:r>
            <a:r>
              <a:rPr lang="zh-CN" sz="2800" b="1" i="0" u="none" strike="noStrike">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文章往往</a:t>
            </a:r>
            <a:r>
              <a:rPr sz="2800" b="1" i="0" u="none" strike="noStrike">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首段提出比较或疑问或争议性社会现象，给出总体判断</a:t>
            </a:r>
            <a:r>
              <a:rPr lang="zh-CN" sz="2800" b="1" i="0" u="none" strike="noStrike">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a:t>
            </a:r>
            <a:endParaRPr lang="zh-CN" sz="2800" b="1" i="0" u="none" strike="noStrike">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19" name="AutoShape 19"/>
          <p:cNvSpPr/>
          <p:nvPr/>
        </p:nvSpPr>
        <p:spPr>
          <a:xfrm>
            <a:off x="4394200" y="1412240"/>
            <a:ext cx="7697470" cy="107759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400" b="1">
                <a:latin typeface="Times New Roman" panose="02020603050405020304" charset="0"/>
                <a:ea typeface="微软雅黑" panose="020B0503020204020204" charset="-122"/>
                <a:cs typeface="Times New Roman" panose="02020603050405020304" charset="0"/>
                <a:sym typeface="Times New Roman" panose="02020603050405020304"/>
              </a:rPr>
              <a:t>Finding</a:t>
            </a:r>
            <a:endParaRPr lang="en-US" sz="24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通过任务难度的递进，突显纸质阅读的优势愈发明显。研究支持：“A large amount of research confirms...” 增强论证力度。此处是 Q28 (shine through) 的语境。</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6" name="AutoShape 19"/>
          <p:cNvSpPr/>
          <p:nvPr/>
        </p:nvSpPr>
        <p:spPr>
          <a:xfrm>
            <a:off x="4394200" y="2596515"/>
            <a:ext cx="7698105" cy="87185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400" b="1">
                <a:latin typeface="Times New Roman" panose="02020603050405020304" charset="0"/>
                <a:ea typeface="微软雅黑" panose="020B0503020204020204" charset="-122"/>
                <a:cs typeface="Times New Roman" panose="02020603050405020304" charset="0"/>
                <a:sym typeface="Times New Roman" panose="02020603050405020304"/>
              </a:rPr>
              <a:t>Reason</a:t>
            </a:r>
            <a:endParaRPr lang="en-US" sz="24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“The differences... are partly related to...” 明确引出第一个原因</a:t>
            </a:r>
            <a:r>
              <a:rPr lang="zh-CN" altLang="en-US">
                <a:latin typeface="Times New Roman" panose="02020603050405020304" charset="0"/>
                <a:ea typeface="微软雅黑" panose="020B0503020204020204" charset="-122"/>
                <a:cs typeface="Times New Roman" panose="02020603050405020304" charset="0"/>
                <a:sym typeface="Times New Roman" panose="02020603050405020304"/>
              </a:rPr>
              <a:t>，</a:t>
            </a:r>
            <a:r>
              <a:rPr lang="en-US">
                <a:latin typeface="Times New Roman" panose="02020603050405020304" charset="0"/>
                <a:ea typeface="微软雅黑" panose="020B0503020204020204" charset="-122"/>
                <a:cs typeface="Times New Roman" panose="02020603050405020304" charset="0"/>
                <a:sym typeface="Times New Roman" panose="02020603050405020304"/>
              </a:rPr>
              <a:t>生动地解释了物理属性的作用机制。</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7" name="AutoShape 19"/>
          <p:cNvSpPr/>
          <p:nvPr/>
        </p:nvSpPr>
        <p:spPr>
          <a:xfrm>
            <a:off x="4394200" y="3595370"/>
            <a:ext cx="7697470" cy="863600"/>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400" b="1">
                <a:latin typeface="Times New Roman" panose="02020603050405020304" charset="0"/>
                <a:ea typeface="微软雅黑" panose="020B0503020204020204" charset="-122"/>
                <a:cs typeface="Times New Roman" panose="02020603050405020304" charset="0"/>
                <a:sym typeface="Times New Roman" panose="02020603050405020304"/>
              </a:rPr>
              <a:t>Reason</a:t>
            </a:r>
            <a:endParaRPr lang="en-US" sz="24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提出理论名称“shallowing hypothesis”，并立刻用“According to this theory...”进行解释，这是 Q29 的直接来源。</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8" name="AutoShape 19"/>
          <p:cNvSpPr/>
          <p:nvPr/>
        </p:nvSpPr>
        <p:spPr>
          <a:xfrm>
            <a:off x="4393565" y="4616450"/>
            <a:ext cx="7698740" cy="869950"/>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400" b="1">
                <a:latin typeface="Times New Roman" panose="02020603050405020304" charset="0"/>
                <a:ea typeface="微软雅黑" panose="020B0503020204020204" charset="-122"/>
                <a:cs typeface="Times New Roman" panose="02020603050405020304" charset="0"/>
                <a:sym typeface="Times New Roman" panose="02020603050405020304"/>
              </a:rPr>
              <a:t>Evidence</a:t>
            </a:r>
            <a:endParaRPr lang="en-US" sz="24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However 转折：“...However... remember more... than if they listen to or view...” (指出其不足)。这是 Q30 的题眼。</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11" name="AutoShape 19"/>
          <p:cNvSpPr/>
          <p:nvPr/>
        </p:nvSpPr>
        <p:spPr>
          <a:xfrm>
            <a:off x="4457700" y="591185"/>
            <a:ext cx="7633970" cy="690880"/>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lstStyle/>
          <a:p>
            <a:pPr lvl="0" algn="ctr">
              <a:buClrTx/>
              <a:buSzTx/>
              <a:buFontTx/>
              <a:defRPr/>
            </a:pPr>
            <a:r>
              <a:rPr lang="en-US" sz="2400" b="1">
                <a:latin typeface="Times New Roman" panose="02020603050405020304" charset="0"/>
                <a:ea typeface="微软雅黑" panose="020B0503020204020204" charset="-122"/>
                <a:cs typeface="Times New Roman" panose="02020603050405020304" charset="0"/>
                <a:sym typeface="Times New Roman" panose="02020603050405020304"/>
              </a:rPr>
              <a:t>Phenomenon</a:t>
            </a:r>
            <a:endParaRPr lang="en-US" sz="24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连续两个问句直接引出讨论主题，激发读者思考。</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sp>
        <p:nvSpPr>
          <p:cNvPr id="12" name="AutoShape 8"/>
          <p:cNvSpPr/>
          <p:nvPr/>
        </p:nvSpPr>
        <p:spPr>
          <a:xfrm>
            <a:off x="4267200" y="76200"/>
            <a:ext cx="7518400" cy="444500"/>
          </a:xfrm>
          <a:prstGeom prst="roundRect">
            <a:avLst>
              <a:gd name="adj" fmla="val 8571"/>
            </a:avLst>
          </a:prstGeom>
          <a:solidFill>
            <a:srgbClr val="FF9617"/>
          </a:solidFill>
          <a:ln w="25400" cap="flat" cmpd="sng">
            <a:noFill/>
            <a:prstDash val="solid"/>
            <a:round/>
          </a:ln>
        </p:spPr>
        <p:txBody>
          <a:bodyPr vert="horz" wrap="square" lIns="0" tIns="0" rIns="0" bIns="0" rtlCol="0" anchor="ctr" anchorCtr="0">
            <a:noAutofit/>
          </a:bodyPr>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Step2: 总结段落大意，识别</a:t>
            </a:r>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结构</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AutoShape 19"/>
          <p:cNvSpPr/>
          <p:nvPr/>
        </p:nvSpPr>
        <p:spPr>
          <a:xfrm>
            <a:off x="4393565" y="5723255"/>
            <a:ext cx="7698740" cy="912495"/>
          </a:xfrm>
          <a:prstGeom prst="roundRect">
            <a:avLst>
              <a:gd name="adj" fmla="val 16393"/>
            </a:avLst>
          </a:prstGeom>
          <a:solidFill>
            <a:schemeClr val="bg1"/>
          </a:solidFill>
          <a:ln w="47625" cap="flat" cmpd="sng">
            <a:solidFill>
              <a:srgbClr val="EE843C"/>
            </a:solidFill>
            <a:prstDash val="solid"/>
            <a:miter lim="10000000"/>
          </a:ln>
        </p:spPr>
        <p:txBody>
          <a:bodyPr vert="horz" wrap="square" lIns="88900" tIns="50800" rIns="88900" bIns="50800" rtlCol="0" anchor="ctr" anchorCtr="0">
            <a:noAutofit/>
          </a:bodyPr>
          <a:p>
            <a:pPr lvl="0" algn="ctr">
              <a:buClrTx/>
              <a:buSzTx/>
              <a:buFontTx/>
              <a:defRPr/>
            </a:pPr>
            <a:r>
              <a:rPr lang="en-US" sz="2400" b="1">
                <a:latin typeface="Times New Roman" panose="02020603050405020304" charset="0"/>
                <a:ea typeface="微软雅黑" panose="020B0503020204020204" charset="-122"/>
                <a:cs typeface="Times New Roman" panose="02020603050405020304" charset="0"/>
                <a:sym typeface="Times New Roman" panose="02020603050405020304"/>
              </a:rPr>
              <a:t>Suggestion</a:t>
            </a:r>
            <a:endParaRPr lang="en-US" sz="2400" b="1">
              <a:latin typeface="Times New Roman" panose="02020603050405020304" charset="0"/>
              <a:ea typeface="微软雅黑" panose="020B0503020204020204" charset="-122"/>
              <a:cs typeface="Times New Roman" panose="02020603050405020304" charset="0"/>
              <a:sym typeface="Times New Roman" panose="02020603050405020304"/>
            </a:endParaRPr>
          </a:p>
          <a:p>
            <a:pPr lvl="0" algn="just">
              <a:buClrTx/>
              <a:buSzTx/>
              <a:buFontTx/>
              <a:defRPr/>
            </a:pPr>
            <a:r>
              <a:rPr lang="en-US">
                <a:latin typeface="Times New Roman" panose="02020603050405020304" charset="0"/>
                <a:ea typeface="微软雅黑" panose="020B0503020204020204" charset="-122"/>
                <a:cs typeface="Times New Roman" panose="02020603050405020304" charset="0"/>
                <a:sym typeface="Times New Roman" panose="02020603050405020304"/>
              </a:rPr>
              <a:t> 先承认其他媒体的价值，再用“However”转折，强调核心论点，给出明确建议。这是 Q31 的推理基础。</a:t>
            </a:r>
            <a:endParaRPr lang="en-US">
              <a:latin typeface="Times New Roman" panose="02020603050405020304" charset="0"/>
              <a:ea typeface="微软雅黑" panose="020B0503020204020204" charset="-122"/>
              <a:cs typeface="Times New Roman" panose="02020603050405020304" charset="0"/>
              <a:sym typeface="Times New Roman" panose="02020603050405020304"/>
            </a:endParaRPr>
          </a:p>
        </p:txBody>
      </p:sp>
      <p:pic>
        <p:nvPicPr>
          <p:cNvPr id="5" name="图片 4"/>
          <p:cNvPicPr>
            <a:picLocks noChangeAspect="1"/>
          </p:cNvPicPr>
          <p:nvPr/>
        </p:nvPicPr>
        <p:blipFill>
          <a:blip r:embed="rId2"/>
          <a:stretch>
            <a:fillRect/>
          </a:stretch>
        </p:blipFill>
        <p:spPr>
          <a:xfrm>
            <a:off x="93980" y="520700"/>
            <a:ext cx="4299585" cy="6337935"/>
          </a:xfrm>
          <a:prstGeom prst="rect">
            <a:avLst/>
          </a:prstGeom>
        </p:spPr>
      </p:pic>
      <p:sp>
        <p:nvSpPr>
          <p:cNvPr id="3" name="AutoShape 4"/>
          <p:cNvSpPr/>
          <p:nvPr/>
        </p:nvSpPr>
        <p:spPr>
          <a:xfrm>
            <a:off x="76200" y="76200"/>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6" grpId="0" bldLvl="0" animBg="1"/>
      <p:bldP spid="7" grpId="0" bldLvl="0" animBg="1"/>
      <p:bldP spid="8" grpId="0" bldLvl="0" animBg="1"/>
      <p:bldP spid="11" grpId="0" bldLvl="0" animBg="1"/>
      <p:bldP spid="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9" name="AutoShape 9"/>
          <p:cNvSpPr/>
          <p:nvPr/>
        </p:nvSpPr>
        <p:spPr>
          <a:xfrm>
            <a:off x="152400" y="76200"/>
            <a:ext cx="63627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Step3: 利用</a:t>
            </a:r>
            <a:r>
              <a:rPr lang="zh-CN" alt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语篇</a:t>
            </a: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结构定位信息段</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4034" name="文本框 1"/>
          <p:cNvSpPr txBox="1"/>
          <p:nvPr/>
        </p:nvSpPr>
        <p:spPr>
          <a:xfrm>
            <a:off x="-86360" y="1628775"/>
            <a:ext cx="12278360" cy="5631180"/>
          </a:xfrm>
          <a:prstGeom prst="rect">
            <a:avLst/>
          </a:prstGeom>
          <a:solidFill>
            <a:schemeClr val="bg1"/>
          </a:solidFill>
          <a:ln w="9525">
            <a:noFill/>
          </a:ln>
        </p:spPr>
        <p:txBody>
          <a:bodyPr wrap="square">
            <a:spAutoFit/>
          </a:bodyPr>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cxnSp>
        <p:nvCxnSpPr>
          <p:cNvPr id="8" name="直接箭头连接符 7"/>
          <p:cNvCxnSpPr/>
          <p:nvPr/>
        </p:nvCxnSpPr>
        <p:spPr>
          <a:xfrm flipH="1">
            <a:off x="4852035" y="1966628"/>
            <a:ext cx="1033780" cy="27368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4956175" y="2896452"/>
            <a:ext cx="968375" cy="94932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4852029" y="4142566"/>
            <a:ext cx="966470" cy="34925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4834026" y="5462565"/>
            <a:ext cx="1073150" cy="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sp>
        <p:nvSpPr>
          <p:cNvPr id="3" name="文本框 1"/>
          <p:cNvSpPr txBox="1"/>
          <p:nvPr/>
        </p:nvSpPr>
        <p:spPr>
          <a:xfrm>
            <a:off x="40640" y="1755775"/>
            <a:ext cx="12278360" cy="5631180"/>
          </a:xfrm>
          <a:prstGeom prst="rect">
            <a:avLst/>
          </a:prstGeom>
          <a:solidFill>
            <a:schemeClr val="bg1"/>
          </a:solidFill>
          <a:ln w="9525">
            <a:noFill/>
          </a:ln>
        </p:spPr>
        <p:txBody>
          <a:bodyPr wrap="square">
            <a:spAutoFit/>
          </a:bodyPr>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a:p>
            <a:endParaRPr lang="zh-CN" altLang="en-US" dirty="0">
              <a:solidFill>
                <a:schemeClr val="bg1"/>
              </a:solidFill>
              <a:latin typeface="Arial" panose="020B0604020202020204" pitchFamily="34" charset="0"/>
              <a:ea typeface="宋体" panose="02010600030101010101" pitchFamily="2" charset="-122"/>
            </a:endParaRPr>
          </a:p>
        </p:txBody>
      </p:sp>
      <p:cxnSp>
        <p:nvCxnSpPr>
          <p:cNvPr id="4" name="直接箭头连接符 3"/>
          <p:cNvCxnSpPr/>
          <p:nvPr/>
        </p:nvCxnSpPr>
        <p:spPr>
          <a:xfrm flipH="1">
            <a:off x="4991735" y="1877093"/>
            <a:ext cx="932815" cy="105410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endCxn id="7" idx="3"/>
          </p:cNvCxnSpPr>
          <p:nvPr/>
        </p:nvCxnSpPr>
        <p:spPr>
          <a:xfrm flipH="1">
            <a:off x="5019040" y="3126957"/>
            <a:ext cx="814705" cy="784225"/>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4972679" y="4491816"/>
            <a:ext cx="861060" cy="24892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H="1" flipV="1">
            <a:off x="4991506" y="5712755"/>
            <a:ext cx="914400" cy="400050"/>
          </a:xfrm>
          <a:prstGeom prst="straightConnector1">
            <a:avLst/>
          </a:prstGeom>
          <a:ln w="44450">
            <a:solidFill>
              <a:srgbClr val="ED7D31"/>
            </a:solidFill>
            <a:tailEnd type="arrow"/>
          </a:ln>
        </p:spPr>
        <p:style>
          <a:lnRef idx="1">
            <a:schemeClr val="accent1"/>
          </a:lnRef>
          <a:fillRef idx="0">
            <a:schemeClr val="accent1"/>
          </a:fillRef>
          <a:effectRef idx="0">
            <a:schemeClr val="accent1"/>
          </a:effectRef>
          <a:fontRef idx="minor">
            <a:schemeClr val="tx1"/>
          </a:fontRef>
        </p:style>
      </p:cxnSp>
      <p:sp>
        <p:nvSpPr>
          <p:cNvPr id="6" name="TextBox 2"/>
          <p:cNvSpPr txBox="1"/>
          <p:nvPr/>
        </p:nvSpPr>
        <p:spPr>
          <a:xfrm>
            <a:off x="5814695" y="1562100"/>
            <a:ext cx="6655435" cy="5262245"/>
          </a:xfrm>
          <a:prstGeom prst="rect">
            <a:avLst/>
          </a:prstGeom>
          <a:noFill/>
        </p:spPr>
        <p:txBody>
          <a:bodyPr wrap="square" rtlCol="0">
            <a:spAutoFit/>
          </a:bodyPr>
          <a:p>
            <a:r>
              <a:rPr lang="en-US" altLang="zh-CN" sz="2800" b="1" dirty="0" smtClean="0"/>
              <a:t>Q28</a:t>
            </a:r>
            <a:r>
              <a:rPr lang="en-US" altLang="zh-CN" sz="2800" b="1" dirty="0"/>
              <a:t>. What does the underlined phrase </a:t>
            </a:r>
            <a:r>
              <a:rPr lang="en-US" altLang="zh-CN" sz="2800" b="1" dirty="0">
                <a:effectLst>
                  <a:glow rad="139700">
                    <a:schemeClr val="accent2">
                      <a:satMod val="175000"/>
                      <a:alpha val="40000"/>
                    </a:schemeClr>
                  </a:glow>
                </a:effectLst>
              </a:rPr>
              <a:t>“shine through</a:t>
            </a:r>
            <a:r>
              <a:rPr lang="en-US" altLang="zh-CN" sz="2800" b="1" dirty="0"/>
              <a:t>” in paragraph 2 mean?</a:t>
            </a:r>
            <a:endParaRPr lang="en-US" altLang="zh-CN" sz="2800" b="1" dirty="0"/>
          </a:p>
          <a:p>
            <a:endParaRPr lang="en-US" altLang="zh-CN" sz="2800" b="1" dirty="0"/>
          </a:p>
          <a:p>
            <a:r>
              <a:rPr lang="en-US" altLang="zh-CN" sz="2800" b="1" dirty="0"/>
              <a:t>Q29. What does the </a:t>
            </a:r>
            <a:r>
              <a:rPr lang="en-US" altLang="zh-CN" sz="2800" b="1" dirty="0">
                <a:effectLst>
                  <a:glow rad="139700">
                    <a:schemeClr val="accent2">
                      <a:satMod val="175000"/>
                      <a:alpha val="40000"/>
                    </a:schemeClr>
                  </a:glow>
                </a:effectLst>
              </a:rPr>
              <a:t>shallowing hypothesis</a:t>
            </a:r>
            <a:r>
              <a:rPr lang="en-US" altLang="zh-CN" sz="2800" b="1" dirty="0"/>
              <a:t> assume?</a:t>
            </a:r>
            <a:endParaRPr lang="en-US" altLang="zh-CN" sz="2800" b="1" dirty="0"/>
          </a:p>
          <a:p>
            <a:endParaRPr lang="en-US" altLang="zh-CN" sz="2800" b="1" dirty="0"/>
          </a:p>
          <a:p>
            <a:r>
              <a:rPr lang="en-US" altLang="zh-CN" sz="2800" b="1" dirty="0"/>
              <a:t>Q30. </a:t>
            </a:r>
            <a:r>
              <a:rPr lang="en-US" altLang="zh-CN" sz="2800" b="1" dirty="0">
                <a:effectLst>
                  <a:glow rad="139700">
                    <a:schemeClr val="accent2">
                      <a:satMod val="175000"/>
                      <a:alpha val="40000"/>
                    </a:schemeClr>
                  </a:glow>
                </a:effectLst>
              </a:rPr>
              <a:t>Why</a:t>
            </a:r>
            <a:r>
              <a:rPr lang="en-US" altLang="zh-CN" sz="2800" b="1" dirty="0"/>
              <a:t> are audio and video increasingly used by </a:t>
            </a:r>
            <a:r>
              <a:rPr lang="en-US" altLang="zh-CN" sz="2800" b="1" dirty="0">
                <a:effectLst>
                  <a:glow rad="139700">
                    <a:schemeClr val="accent2">
                      <a:satMod val="175000"/>
                      <a:alpha val="40000"/>
                    </a:schemeClr>
                  </a:glow>
                </a:effectLst>
              </a:rPr>
              <a:t>university teachers</a:t>
            </a:r>
            <a:r>
              <a:rPr lang="en-US" altLang="zh-CN" sz="2800" b="1" dirty="0"/>
              <a:t>?</a:t>
            </a:r>
            <a:endParaRPr lang="en-US" altLang="zh-CN" sz="2800" b="1" dirty="0"/>
          </a:p>
          <a:p>
            <a:endParaRPr lang="en-US" altLang="zh-CN" sz="2800" b="1" dirty="0"/>
          </a:p>
          <a:p>
            <a:r>
              <a:rPr lang="en-US" altLang="zh-CN" sz="2800" b="1" dirty="0"/>
              <a:t>Q31. What does the author </a:t>
            </a:r>
            <a:r>
              <a:rPr lang="en-US" altLang="zh-CN" sz="2800" b="1" dirty="0">
                <a:effectLst>
                  <a:glow rad="139700">
                    <a:schemeClr val="accent2">
                      <a:satMod val="175000"/>
                      <a:alpha val="40000"/>
                    </a:schemeClr>
                  </a:glow>
                </a:effectLst>
              </a:rPr>
              <a:t>imply</a:t>
            </a:r>
            <a:r>
              <a:rPr lang="en-US" altLang="zh-CN" sz="2800" b="1" dirty="0"/>
              <a:t> in the last paragraph?</a:t>
            </a:r>
            <a:endParaRPr lang="en-US" altLang="zh-CN" sz="2800" b="1" dirty="0"/>
          </a:p>
        </p:txBody>
      </p:sp>
      <p:graphicFrame>
        <p:nvGraphicFramePr>
          <p:cNvPr id="7" name="图示 6"/>
          <p:cNvGraphicFramePr/>
          <p:nvPr/>
        </p:nvGraphicFramePr>
        <p:xfrm>
          <a:off x="0" y="897255"/>
          <a:ext cx="5019040" cy="6027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 name="AutoShape 20"/>
          <p:cNvSpPr/>
          <p:nvPr/>
        </p:nvSpPr>
        <p:spPr>
          <a:xfrm>
            <a:off x="8211185" y="19685"/>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题文同序</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114300" y="5392420"/>
            <a:ext cx="11963400" cy="143827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28. What does the underlined phrase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shine through</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in paragraph 2 mean?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Seem unlikely to last.			B. Seem hard to explain.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Become ready to use.			D. Become easy to notice.</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5137785" y="607822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4452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②When reading texts of several hundred words or more, learning is generally more successful when it’s on paper than onscreen. A large amount of research confirms this finding. The benefits of print reading particularly shine through when experimenters move from posing simple tasks—like identifying the main idea in a reading passage—to ones that require mental abstraction—such as drawing inferences from a text.</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8192135" y="1582420"/>
            <a:ext cx="2479675" cy="41846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4" name="AutoShape 7"/>
          <p:cNvSpPr/>
          <p:nvPr/>
        </p:nvSpPr>
        <p:spPr>
          <a:xfrm>
            <a:off x="228600" y="2060575"/>
            <a:ext cx="11887835" cy="30607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5" name="AutoShape 7"/>
          <p:cNvSpPr/>
          <p:nvPr/>
        </p:nvSpPr>
        <p:spPr>
          <a:xfrm>
            <a:off x="2166620" y="2816225"/>
            <a:ext cx="6718300" cy="55943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词义猜测题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99695" y="3627120"/>
            <a:ext cx="12144375" cy="16402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词义猜测要看上下文。上文说“纸质阅读更成功”</a:t>
            </a:r>
            <a:r>
              <a:rPr lang="en-US" sz="2800" b="1">
                <a:ea typeface="楷体" panose="02010609060101010101" charset="-122"/>
              </a:rPr>
              <a:t>,</a:t>
            </a:r>
            <a:r>
              <a:rPr sz="2800" b="1">
                <a:ea typeface="楷体" panose="02010609060101010101" charset="-122"/>
              </a:rPr>
              <a:t>下文说“纸质阅读的好处</a:t>
            </a:r>
            <a:r>
              <a:rPr lang="en-US" sz="2800" b="1">
                <a:ea typeface="楷体" panose="02010609060101010101" charset="-122"/>
              </a:rPr>
              <a:t>”,</a:t>
            </a:r>
            <a:r>
              <a:rPr sz="2800" b="1">
                <a:ea typeface="楷体" panose="02010609060101010101" charset="-122"/>
              </a:rPr>
              <a:t>可以推断，在更复杂的任务下，它的优势会更加明显、更容易被注意到。选项</a:t>
            </a:r>
            <a:r>
              <a:rPr sz="2800" b="1">
                <a:latin typeface="Times New Roman" panose="02020603050405020304" charset="0"/>
                <a:ea typeface="楷体" panose="02010609060101010101" charset="-122"/>
                <a:cs typeface="Times New Roman" panose="02020603050405020304" charset="0"/>
              </a:rPr>
              <a:t>D</a:t>
            </a:r>
            <a:r>
              <a:rPr sz="2800" b="1">
                <a:ea typeface="楷体" panose="02010609060101010101" charset="-122"/>
              </a:rPr>
              <a:t>符合语境。</a:t>
            </a:r>
            <a:r>
              <a:rPr sz="2800" b="1">
                <a:latin typeface="Times New Roman" panose="02020603050405020304" charset="0"/>
                <a:ea typeface="楷体" panose="02010609060101010101" charset="-122"/>
                <a:cs typeface="Times New Roman" panose="02020603050405020304" charset="0"/>
              </a:rPr>
              <a:t>A、B、C</a:t>
            </a:r>
            <a:r>
              <a:rPr sz="2800" b="1">
                <a:ea typeface="楷体" panose="02010609060101010101" charset="-122"/>
              </a:rPr>
              <a:t>代入后逻辑不通。</a:t>
            </a:r>
            <a:endParaRPr sz="2800" b="1">
              <a:latin typeface="Times New Roman" panose="02020603050405020304" charset="0"/>
              <a:ea typeface="楷体" panose="02010609060101010101" charset="-122"/>
              <a:cs typeface="Times New Roman" panose="02020603050405020304" charset="0"/>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词义猜测题的核心是语境逻辑</a:t>
            </a:r>
            <a:r>
              <a:rPr lang="zh-CN" sz="2800" b="1">
                <a:ea typeface="楷体" panose="02010609060101010101" charset="-122"/>
              </a:rPr>
              <a:t>，根据</a:t>
            </a:r>
            <a:r>
              <a:rPr lang="zh-CN" sz="2800" b="1">
                <a:effectLst>
                  <a:glow rad="139700">
                    <a:schemeClr val="accent2">
                      <a:satMod val="175000"/>
                      <a:alpha val="40000"/>
                    </a:schemeClr>
                  </a:glow>
                </a:effectLst>
                <a:ea typeface="楷体" panose="02010609060101010101" charset="-122"/>
              </a:rPr>
              <a:t>上下文逻辑</a:t>
            </a:r>
            <a:r>
              <a:rPr lang="zh-CN" sz="2800" b="1">
                <a:ea typeface="楷体" panose="02010609060101010101" charset="-122"/>
              </a:rPr>
              <a:t>关联推导</a:t>
            </a:r>
            <a:r>
              <a:rPr sz="2800" b="1">
                <a:ea typeface="楷体" panose="02010609060101010101" charset="-122"/>
              </a:rPr>
              <a:t>。</a:t>
            </a:r>
            <a:endParaRPr sz="2800" b="1">
              <a:ea typeface="楷体" panose="02010609060101010101" charset="-122"/>
            </a:endParaRPr>
          </a:p>
        </p:txBody>
      </p:sp>
      <p:sp>
        <p:nvSpPr>
          <p:cNvPr id="7" name="AutoShape 4"/>
          <p:cNvSpPr/>
          <p:nvPr/>
        </p:nvSpPr>
        <p:spPr>
          <a:xfrm>
            <a:off x="7546340" y="123825"/>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bldLvl="0" animBg="1"/>
      <p:bldP spid="4" grpId="0" bldLvl="0" animBg="1"/>
      <p:bldP spid="5" grpId="0" bldLvl="0" animBg="1"/>
      <p:bldP spid="25"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3159760" y="4505325"/>
            <a:ext cx="11963400" cy="143827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29. What does the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shallowing hypothesis </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assume?</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Readers treat digital texts lightly.</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B. Digital texts are simpler to understand.</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People select digital texts randomly.</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D. Digital texts are suitable for social media.</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00000"/>
              </a:lnSpc>
              <a:defRPr/>
            </a:pP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2652395" y="4791075"/>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76644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④But equally important is the mental aspect. Reading researchers have proposed a theory called “shallowing hypothesis (假说).” According to this theory, people approach digital texts with a mindset suited to social media, which are often not so serious, and devote less mental effort than when they are reading print.</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4" name="AutoShape 7"/>
          <p:cNvSpPr/>
          <p:nvPr/>
        </p:nvSpPr>
        <p:spPr>
          <a:xfrm>
            <a:off x="227965" y="1987550"/>
            <a:ext cx="11887835" cy="95694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218440" y="3057525"/>
            <a:ext cx="12144375" cy="16402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选项</a:t>
            </a:r>
            <a:r>
              <a:rPr sz="2800" b="1">
                <a:latin typeface="Times New Roman" panose="02020603050405020304" charset="0"/>
                <a:ea typeface="楷体" panose="02010609060101010101" charset="-122"/>
                <a:cs typeface="Times New Roman" panose="02020603050405020304" charset="0"/>
              </a:rPr>
              <a:t>A </a:t>
            </a:r>
            <a:r>
              <a:rPr sz="2800" b="1">
                <a:ea typeface="楷体" panose="02010609060101010101" charset="-122"/>
              </a:rPr>
              <a:t>中的 </a:t>
            </a:r>
            <a:r>
              <a:rPr sz="2800" b="1">
                <a:latin typeface="Times New Roman" panose="02020603050405020304" charset="0"/>
                <a:ea typeface="楷体" panose="02010609060101010101" charset="-122"/>
                <a:cs typeface="Times New Roman" panose="02020603050405020304" charset="0"/>
              </a:rPr>
              <a:t>“treat lightly” </a:t>
            </a:r>
            <a:r>
              <a:rPr sz="2800" b="1">
                <a:ea typeface="楷体" panose="02010609060101010101" charset="-122"/>
              </a:rPr>
              <a:t>正是 </a:t>
            </a:r>
            <a:r>
              <a:rPr sz="2800" b="1">
                <a:latin typeface="Times New Roman" panose="02020603050405020304" charset="0"/>
                <a:ea typeface="楷体" panose="02010609060101010101" charset="-122"/>
                <a:cs typeface="Times New Roman" panose="02020603050405020304" charset="0"/>
              </a:rPr>
              <a:t>“devote less mental effort” </a:t>
            </a:r>
            <a:r>
              <a:rPr sz="2800" b="1">
                <a:ea typeface="楷体" panose="02010609060101010101" charset="-122"/>
              </a:rPr>
              <a:t>和 </a:t>
            </a:r>
            <a:r>
              <a:rPr sz="2800" b="1">
                <a:latin typeface="Times New Roman" panose="02020603050405020304" charset="0"/>
                <a:ea typeface="楷体" panose="02010609060101010101" charset="-122"/>
                <a:cs typeface="Times New Roman" panose="02020603050405020304" charset="0"/>
              </a:rPr>
              <a:t>“a mindset suited to social media”</a:t>
            </a:r>
            <a:r>
              <a:rPr sz="2800" b="1">
                <a:ea typeface="楷体" panose="02010609060101010101" charset="-122"/>
              </a:rPr>
              <a:t> 的完美</a:t>
            </a:r>
            <a:r>
              <a:rPr sz="2800" b="1">
                <a:effectLst>
                  <a:glow rad="139700">
                    <a:schemeClr val="accent2">
                      <a:satMod val="175000"/>
                      <a:alpha val="40000"/>
                    </a:schemeClr>
                  </a:glow>
                </a:effectLst>
                <a:ea typeface="楷体" panose="02010609060101010101" charset="-122"/>
              </a:rPr>
              <a:t>同义转述</a:t>
            </a:r>
            <a:r>
              <a:rPr sz="2800" b="1">
                <a:ea typeface="楷体" panose="02010609060101010101" charset="-122"/>
              </a:rPr>
              <a:t>。</a:t>
            </a:r>
            <a:r>
              <a:rPr sz="2800" b="1">
                <a:latin typeface="Times New Roman" panose="02020603050405020304" charset="0"/>
                <a:ea typeface="楷体" panose="02010609060101010101" charset="-122"/>
                <a:cs typeface="Times New Roman" panose="02020603050405020304" charset="0"/>
              </a:rPr>
              <a:t>B、C、D</a:t>
            </a:r>
            <a:r>
              <a:rPr sz="2800" b="1">
                <a:ea typeface="楷体" panose="02010609060101010101" charset="-122"/>
              </a:rPr>
              <a:t>均偏离原文。</a:t>
            </a:r>
            <a:endParaRPr sz="2800" b="1">
              <a:ea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对于文中给出明确定义或解释的术语，答案就在紧随其后的解释句中。不要自己“脑补”。</a:t>
            </a:r>
            <a:endParaRPr sz="2800" b="1">
              <a:ea typeface="楷体" panose="02010609060101010101" charset="-122"/>
            </a:endParaRPr>
          </a:p>
        </p:txBody>
      </p:sp>
      <p:sp>
        <p:nvSpPr>
          <p:cNvPr id="7" name="AutoShape 4"/>
          <p:cNvSpPr/>
          <p:nvPr/>
        </p:nvSpPr>
        <p:spPr>
          <a:xfrm>
            <a:off x="7546340" y="123825"/>
            <a:ext cx="4318000" cy="520700"/>
          </a:xfrm>
          <a:prstGeom prst="rect">
            <a:avLst/>
          </a:prstGeom>
          <a:noFill/>
          <a:ln w="12700" cap="flat" cmpd="sng">
            <a:noFill/>
            <a:prstDash val="solid"/>
            <a:round/>
          </a:ln>
        </p:spPr>
        <p:txBody>
          <a:bodyPr vert="horz" wrap="square" lIns="88900" tIns="50800" rIns="88900" bIns="50800" rtlCol="0" anchor="t" anchorCtr="0"/>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5" grpId="0" animBg="1"/>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228600" y="4483735"/>
            <a:ext cx="11963400" cy="143827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30.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Why</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are audio and video increasingly used by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university teachers</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They can hold students’ attention.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B. They are more convenient to prepare.</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They help develop advanced skills.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D. They are more informative than text.</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198120" y="473329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67500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lnSpc>
                <a:spcPct val="90000"/>
              </a:lnSpc>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⑤Audio (音频) and video can feel more engaging than text, and so university teachers increasingly turn to these technologies—say, assigning an online talk instead of an article by the same person. However, psychologists have demonstrated that when adults read news stories, they remember more of the content than if they listen to or view identical pieces.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24" name="AutoShape 7"/>
          <p:cNvSpPr/>
          <p:nvPr/>
        </p:nvSpPr>
        <p:spPr>
          <a:xfrm>
            <a:off x="4516120" y="766445"/>
            <a:ext cx="7600950" cy="337820"/>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152400" y="2971165"/>
            <a:ext cx="12144375" cy="16402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文中</a:t>
            </a:r>
            <a:r>
              <a:rPr sz="2800" b="1">
                <a:latin typeface="Times New Roman" panose="02020603050405020304" charset="0"/>
                <a:ea typeface="楷体" panose="02010609060101010101" charset="-122"/>
                <a:cs typeface="Times New Roman" panose="02020603050405020304" charset="0"/>
              </a:rPr>
              <a:t>“and so”</a:t>
            </a:r>
            <a:r>
              <a:rPr sz="2800" b="1">
                <a:ea typeface="楷体" panose="02010609060101010101" charset="-122"/>
              </a:rPr>
              <a:t>清晰地表明了因果关系。因此原因是它们</a:t>
            </a:r>
            <a:r>
              <a:rPr sz="2800" b="1">
                <a:latin typeface="Times New Roman" panose="02020603050405020304" charset="0"/>
                <a:ea typeface="楷体" panose="02010609060101010101" charset="-122"/>
                <a:cs typeface="Times New Roman" panose="02020603050405020304" charset="0"/>
              </a:rPr>
              <a:t>“feel more engaging”</a:t>
            </a:r>
            <a:r>
              <a:rPr sz="2800" b="1">
                <a:ea typeface="楷体" panose="02010609060101010101" charset="-122"/>
              </a:rPr>
              <a:t>，即更能吸引学生。选项</a:t>
            </a:r>
            <a:r>
              <a:rPr sz="2800" b="1">
                <a:latin typeface="Times New Roman" panose="02020603050405020304" charset="0"/>
                <a:ea typeface="楷体" panose="02010609060101010101" charset="-122"/>
                <a:cs typeface="Times New Roman" panose="02020603050405020304" charset="0"/>
              </a:rPr>
              <a:t>A</a:t>
            </a:r>
            <a:r>
              <a:rPr sz="2800" b="1">
                <a:ea typeface="楷体" panose="02010609060101010101" charset="-122"/>
              </a:rPr>
              <a:t>是</a:t>
            </a:r>
            <a:r>
              <a:rPr sz="2800" b="1">
                <a:effectLst>
                  <a:glow rad="139700">
                    <a:schemeClr val="accent2">
                      <a:satMod val="175000"/>
                      <a:alpha val="40000"/>
                    </a:schemeClr>
                  </a:glow>
                </a:effectLst>
                <a:ea typeface="楷体" panose="02010609060101010101" charset="-122"/>
              </a:rPr>
              <a:t>同义转述</a:t>
            </a:r>
            <a:r>
              <a:rPr sz="2800" b="1">
                <a:ea typeface="楷体" panose="02010609060101010101" charset="-122"/>
              </a:rPr>
              <a:t>。</a:t>
            </a:r>
            <a:r>
              <a:rPr sz="2800" b="1">
                <a:latin typeface="Times New Roman" panose="02020603050405020304" charset="0"/>
                <a:ea typeface="楷体" panose="02010609060101010101" charset="-122"/>
                <a:cs typeface="Times New Roman" panose="02020603050405020304" charset="0"/>
              </a:rPr>
              <a:t>B、C、D</a:t>
            </a:r>
            <a:r>
              <a:rPr sz="2800" b="1">
                <a:ea typeface="楷体" panose="02010609060101010101" charset="-122"/>
              </a:rPr>
              <a:t>文中未提及。</a:t>
            </a:r>
            <a:endParaRPr sz="2800" b="1">
              <a:ea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寻找因果关系时，要敏锐捕捉</a:t>
            </a:r>
            <a:r>
              <a:rPr sz="2800" b="1">
                <a:latin typeface="Times New Roman" panose="02020603050405020304" charset="0"/>
                <a:ea typeface="楷体" panose="02010609060101010101" charset="-122"/>
                <a:cs typeface="Times New Roman" panose="02020603050405020304" charset="0"/>
              </a:rPr>
              <a:t>“because, so, therefore, thus, as a result, the reason is”</a:t>
            </a:r>
            <a:r>
              <a:rPr sz="2800" b="1">
                <a:ea typeface="楷体" panose="02010609060101010101" charset="-122"/>
              </a:rPr>
              <a:t>等信号词。</a:t>
            </a:r>
            <a:endParaRPr sz="2800" b="1">
              <a:ea typeface="楷体" panose="02010609060101010101" charset="-122"/>
            </a:endParaRPr>
          </a:p>
        </p:txBody>
      </p:sp>
      <p:sp>
        <p:nvSpPr>
          <p:cNvPr id="7" name="AutoShape 4"/>
          <p:cNvSpPr/>
          <p:nvPr/>
        </p:nvSpPr>
        <p:spPr>
          <a:xfrm>
            <a:off x="7546340" y="123825"/>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animBg="1"/>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38200" y="368300"/>
            <a:ext cx="12700" cy="12700"/>
          </a:xfrm>
          <a:prstGeom prst="rect">
            <a:avLst/>
          </a:prstGeom>
          <a:noFill/>
          <a:ln w="25400" cap="flat" cmpd="sng">
            <a:noFill/>
            <a:prstDash val="solid"/>
            <a:round/>
          </a:ln>
        </p:spPr>
      </p:pic>
      <p:sp>
        <p:nvSpPr>
          <p:cNvPr id="3" name="AutoShape 3"/>
          <p:cNvSpPr/>
          <p:nvPr/>
        </p:nvSpPr>
        <p:spPr>
          <a:xfrm>
            <a:off x="228600" y="4338955"/>
            <a:ext cx="11963400" cy="1438275"/>
          </a:xfrm>
          <a:prstGeom prst="rect">
            <a:avLst/>
          </a:prstGeom>
          <a:solidFill>
            <a:srgbClr val="FFFFFF">
              <a:alpha val="100000"/>
            </a:srgbClr>
          </a:solidFill>
          <a:ln w="12700" cap="flat" cmpd="sng">
            <a:noFill/>
            <a:prstDash val="solid"/>
            <a:round/>
          </a:ln>
        </p:spPr>
        <p:txBody>
          <a:bodyPr vert="horz" wrap="square" lIns="88900" tIns="50800" rIns="88900" bIns="50800" rtlCol="0" anchor="t" anchorCtr="0"/>
          <a:lstStyle/>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31. What does the author </a:t>
            </a:r>
            <a:r>
              <a:rPr lang="en-US" sz="2800" b="1" i="0" u="none" strike="noStrike">
                <a:solidFill>
                  <a:srgbClr val="000000"/>
                </a:solidFill>
                <a:effectLst>
                  <a:glow rad="139700">
                    <a:schemeClr val="accent2">
                      <a:satMod val="175000"/>
                      <a:alpha val="40000"/>
                    </a:schemeClr>
                  </a:glow>
                </a:effectLst>
                <a:latin typeface="Times New Roman" panose="02020603050405020304"/>
                <a:ea typeface="Times New Roman" panose="02020603050405020304"/>
                <a:cs typeface="Times New Roman" panose="02020603050405020304"/>
                <a:sym typeface="Times New Roman" panose="02020603050405020304"/>
              </a:rPr>
              <a:t>imply</a:t>
            </a: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 in the last paragraph?</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A. Students should apply multiple learning techniques.</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B. Teachers should produce their own teaching material.</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C. Print texts cannot be entirely replaced in education.</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indent="0" algn="l">
              <a:lnSpc>
                <a:spcPct val="110000"/>
              </a:lnSpc>
              <a:defRPr/>
            </a:pPr>
            <a:r>
              <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rPr>
              <a:t>D. Education outside the classroom cannot be ignored.</a:t>
            </a:r>
            <a:endParaRPr lang="en-US" sz="2800" b="1" i="0" u="none" strike="noStrike">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pic>
        <p:nvPicPr>
          <p:cNvPr id="16" name="Picture 16"/>
          <p:cNvPicPr>
            <a:picLocks noChangeAspect="1"/>
          </p:cNvPicPr>
          <p:nvPr/>
        </p:nvPicPr>
        <p:blipFill>
          <a:blip r:embed="rId2"/>
          <a:srcRect/>
          <a:stretch>
            <a:fillRect/>
          </a:stretch>
        </p:blipFill>
        <p:spPr>
          <a:xfrm>
            <a:off x="-281940" y="5474970"/>
            <a:ext cx="1600200" cy="1219200"/>
          </a:xfrm>
          <a:prstGeom prst="rect">
            <a:avLst/>
          </a:prstGeom>
          <a:noFill/>
          <a:ln w="25400" cap="flat" cmpd="sng">
            <a:noFill/>
            <a:prstDash val="solid"/>
            <a:round/>
          </a:ln>
        </p:spPr>
      </p:pic>
      <p:sp>
        <p:nvSpPr>
          <p:cNvPr id="17" name="AutoShape 17"/>
          <p:cNvSpPr/>
          <p:nvPr/>
        </p:nvSpPr>
        <p:spPr>
          <a:xfrm>
            <a:off x="152400" y="76200"/>
            <a:ext cx="5842000" cy="558800"/>
          </a:xfrm>
          <a:prstGeom prst="roundRect">
            <a:avLst>
              <a:gd name="adj" fmla="val 50000"/>
            </a:avLst>
          </a:prstGeom>
          <a:solidFill>
            <a:srgbClr val="FF9617"/>
          </a:solidFill>
          <a:ln w="25400" cap="flat" cmpd="sng">
            <a:noFill/>
            <a:prstDash val="solid"/>
            <a:round/>
          </a:ln>
        </p:spPr>
        <p:txBody>
          <a:bodyPr vert="horz" wrap="square" lIns="0" tIns="0" rIns="0" bIns="0" rtlCol="0" anchor="ctr" anchorCtr="0">
            <a:noAutofit/>
          </a:bodyPr>
          <a:lstStyle/>
          <a:p>
            <a:pPr lvl="0" algn="ctr">
              <a:buClrTx/>
              <a:buSzTx/>
              <a:buFontTx/>
              <a:defRPr/>
            </a:pPr>
            <a:r>
              <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Step 4: 阅读题干，定位信息</a:t>
            </a:r>
            <a:endParaRPr lang="en-US" sz="3200" b="1">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AutoShape 3"/>
          <p:cNvSpPr/>
          <p:nvPr/>
        </p:nvSpPr>
        <p:spPr>
          <a:xfrm>
            <a:off x="228600" y="766445"/>
            <a:ext cx="11887200" cy="842010"/>
          </a:xfrm>
          <a:prstGeom prst="roundRect">
            <a:avLst>
              <a:gd name="adj" fmla="val 0"/>
            </a:avLst>
          </a:prstGeom>
          <a:noFill/>
          <a:ln w="25400" cap="flat" cmpd="sng">
            <a:noFill/>
            <a:prstDash val="solid"/>
            <a:round/>
          </a:ln>
        </p:spPr>
        <p:txBody>
          <a:bodyPr vert="horz" wrap="square" lIns="88900" tIns="50800" rIns="88900" bIns="50800" rtlCol="0" anchor="t" anchorCtr="0">
            <a:noAutofit/>
          </a:bodyPr>
          <a:p>
            <a:pPr lvl="0" algn="just">
              <a:spcBef>
                <a:spcPts val="0"/>
              </a:spcBef>
              <a:spcAft>
                <a:spcPts val="0"/>
              </a:spcAft>
              <a:buClrTx/>
              <a:buSzTx/>
              <a:buFontTx/>
              <a:defRPr/>
            </a:pPr>
            <a:r>
              <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rPr>
              <a:t>⑥Digital texts, audio and video all have educational roles, especially when providing resources not available in print. However, for maximizing learning where mental focus and reflection are called for, educators shouldn’t assume all media are the same, even when they contain identical words.</a:t>
            </a:r>
            <a:endParaRPr lang="en-US" sz="2800" b="1">
              <a:solidFill>
                <a:srgbClr val="000000"/>
              </a:solidFill>
              <a:latin typeface="Arial" panose="020B0604020202020204" pitchFamily="34" charset="0"/>
              <a:ea typeface="Times New Roman" panose="02020603050405020304"/>
              <a:cs typeface="Arial" panose="020B0604020202020204" pitchFamily="34" charset="0"/>
              <a:sym typeface="Times New Roman" panose="02020603050405020304"/>
            </a:endParaRPr>
          </a:p>
        </p:txBody>
      </p:sp>
      <p:sp>
        <p:nvSpPr>
          <p:cNvPr id="4" name="AutoShape 7"/>
          <p:cNvSpPr/>
          <p:nvPr/>
        </p:nvSpPr>
        <p:spPr>
          <a:xfrm>
            <a:off x="181610" y="2106295"/>
            <a:ext cx="11887835" cy="852805"/>
          </a:xfrm>
          <a:prstGeom prst="roundRect">
            <a:avLst>
              <a:gd name="adj" fmla="val 17857"/>
            </a:avLst>
          </a:prstGeom>
          <a:noFill/>
          <a:ln w="57150" cap="flat" cmpd="sng">
            <a:solidFill>
              <a:srgbClr val="EE843C">
                <a:alpha val="100000"/>
              </a:srgbClr>
            </a:solidFill>
            <a:prstDash val="solid"/>
            <a:miter lim="10000000"/>
          </a:ln>
        </p:spPr>
        <p:txBody>
          <a:bodyPr vert="horz" wrap="square" lIns="63500" tIns="63500" rIns="63500" bIns="63500" rtlCol="0" anchor="ctr">
            <a:noAutofit/>
          </a:bodyPr>
          <a:p>
            <a:pPr lvl="0" algn="ctr">
              <a:buClrTx/>
              <a:buSzTx/>
              <a:buFontTx/>
              <a:defRPr/>
            </a:pPr>
            <a:endParaRPr>
              <a:sym typeface="+mn-ea"/>
            </a:endParaRPr>
          </a:p>
        </p:txBody>
      </p:sp>
      <p:sp>
        <p:nvSpPr>
          <p:cNvPr id="25" name="AutoShape 20"/>
          <p:cNvSpPr/>
          <p:nvPr/>
        </p:nvSpPr>
        <p:spPr>
          <a:xfrm>
            <a:off x="8723630" y="4968240"/>
            <a:ext cx="3468370" cy="1889760"/>
          </a:xfrm>
          <a:prstGeom prst="irregularSeal1">
            <a:avLst/>
          </a:prstGeom>
          <a:solidFill>
            <a:srgbClr val="EE843C"/>
          </a:solidFill>
          <a:ln w="12700" cap="flat" cmpd="sng">
            <a:noFill/>
            <a:prstDash val="solid"/>
            <a:round/>
          </a:ln>
        </p:spPr>
        <p:txBody>
          <a:bodyPr vert="horz" wrap="square" lIns="0" tIns="0" rIns="0" bIns="0" rtlCol="0" anchor="ctr" anchorCtr="0"/>
          <a:p>
            <a:pPr marL="0" indent="0" algn="l">
              <a:lnSpc>
                <a:spcPct val="125000"/>
              </a:lnSpc>
              <a:defRPr/>
            </a:pPr>
            <a:r>
              <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推理判断题</a:t>
            </a:r>
            <a:endParaRPr lang="zh-CN" alt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文本框 5"/>
          <p:cNvSpPr txBox="1"/>
          <p:nvPr/>
        </p:nvSpPr>
        <p:spPr>
          <a:xfrm>
            <a:off x="76200" y="2959100"/>
            <a:ext cx="12144375" cy="1640205"/>
          </a:xfrm>
          <a:prstGeom prst="rect">
            <a:avLst/>
          </a:prstGeom>
          <a:noFill/>
        </p:spPr>
        <p:txBody>
          <a:bodyPr wrap="square" rtlCol="0">
            <a:spAutoFit/>
          </a:bodyPr>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分析：</a:t>
            </a:r>
            <a:r>
              <a:rPr sz="2800" b="1">
                <a:ea typeface="楷体" panose="02010609060101010101" charset="-122"/>
              </a:rPr>
              <a:t>在深度学习和抽象思维上效果更好”，作者的言外之意就是纸质阅读的独特价值不可替代。选项C是合理的推理。A、B、D均非作者强调的重点。</a:t>
            </a:r>
            <a:endParaRPr sz="2800" b="1">
              <a:ea typeface="楷体" panose="02010609060101010101" charset="-122"/>
            </a:endParaRPr>
          </a:p>
          <a:p>
            <a:pPr>
              <a:lnSpc>
                <a:spcPct val="90000"/>
              </a:lnSpc>
            </a:pPr>
            <a:r>
              <a:rPr lang="en-US" altLang="zh-CN" sz="2800" b="1">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小结：</a:t>
            </a:r>
            <a:r>
              <a:rPr sz="2800" b="1">
                <a:ea typeface="楷体" panose="02010609060101010101" charset="-122"/>
              </a:rPr>
              <a:t>推理判断题要关注作者的建议、劝诫或反对的内容。这些往往是作者隐含观点的表达窗口。</a:t>
            </a:r>
            <a:endParaRPr sz="2800" b="1">
              <a:ea typeface="楷体" panose="02010609060101010101" charset="-122"/>
            </a:endParaRPr>
          </a:p>
        </p:txBody>
      </p:sp>
      <p:sp>
        <p:nvSpPr>
          <p:cNvPr id="7" name="AutoShape 4"/>
          <p:cNvSpPr/>
          <p:nvPr/>
        </p:nvSpPr>
        <p:spPr>
          <a:xfrm>
            <a:off x="7546340" y="123825"/>
            <a:ext cx="4318000" cy="520700"/>
          </a:xfrm>
          <a:prstGeom prst="rect">
            <a:avLst/>
          </a:prstGeom>
          <a:noFill/>
          <a:ln w="12700" cap="flat" cmpd="sng">
            <a:noFill/>
            <a:prstDash val="solid"/>
            <a:round/>
          </a:ln>
        </p:spPr>
        <p:txBody>
          <a:bodyPr vert="horz" wrap="square" lIns="88900" tIns="50800" rIns="88900" bIns="50800" rtlCol="0" anchor="t" anchorCtr="0"/>
          <a:lstStyle/>
          <a:p>
            <a:pPr marL="0" indent="0" algn="l">
              <a:lnSpc>
                <a:spcPct val="100000"/>
              </a:lnSpc>
              <a:defRPr/>
            </a:pP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2024</a:t>
            </a:r>
            <a:r>
              <a:rPr lang="zh-CN" alt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全国</a:t>
            </a:r>
            <a:r>
              <a:rPr lang="en-US" altLang="zh-CN"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I</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卷</a:t>
            </a:r>
            <a:r>
              <a:rPr lang="en-US" sz="2800" b="1" i="0" u="none" strike="noStrike">
                <a:solidFill>
                  <a:schemeClr val="tx1"/>
                </a:solidFill>
                <a:latin typeface="Times New Roman" panose="02020603050405020304"/>
                <a:ea typeface="Times New Roman" panose="02020603050405020304"/>
                <a:cs typeface="Times New Roman" panose="02020603050405020304"/>
                <a:sym typeface="Times New Roman" panose="02020603050405020304"/>
              </a:rPr>
              <a:t>C</a:t>
            </a:r>
            <a:r>
              <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篇</a:t>
            </a:r>
            <a:endParaRPr lang="en-US" sz="2800" b="1" i="0" u="none" strike="noStrike">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1143000"/>
            <a:ext cx="12192000" cy="1397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9600" b="1" i="0" u="none" strike="noStrike" dirty="0">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PART </a:t>
            </a:r>
            <a:r>
              <a:rPr lang="en-US" sz="9600" b="1" i="0" u="none" strike="noStrike" dirty="0" smtClean="0">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03</a:t>
            </a:r>
            <a:endParaRPr lang="en-US" sz="1100" dirty="0"/>
          </a:p>
        </p:txBody>
      </p:sp>
      <p:sp>
        <p:nvSpPr>
          <p:cNvPr id="4" name="AutoShape 4"/>
          <p:cNvSpPr/>
          <p:nvPr/>
        </p:nvSpPr>
        <p:spPr>
          <a:xfrm>
            <a:off x="0" y="2794000"/>
            <a:ext cx="12192000" cy="889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000" b="1" i="0" u="none" strike="noStrike" dirty="0"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总结与寄语</a:t>
            </a:r>
            <a:endParaRPr lang="zh-CN" altLang="en-US" sz="4000" b="1" i="0" u="none" strike="noStrike" dirty="0"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nvSpPr>
        <p:spPr>
          <a:xfrm>
            <a:off x="5588000" y="4318000"/>
            <a:ext cx="1016000" cy="762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1143000"/>
            <a:ext cx="12192000" cy="1397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9600" b="1" i="0" u="none" strike="noStrike">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PART 01</a:t>
            </a:r>
            <a:endParaRPr lang="en-US" sz="1100"/>
          </a:p>
        </p:txBody>
      </p:sp>
      <p:sp>
        <p:nvSpPr>
          <p:cNvPr id="4" name="AutoShape 4"/>
          <p:cNvSpPr/>
          <p:nvPr/>
        </p:nvSpPr>
        <p:spPr>
          <a:xfrm>
            <a:off x="0" y="2794000"/>
            <a:ext cx="12192000" cy="889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考情分析</a:t>
            </a:r>
            <a:endParaRPr lang="zh-CN" altLang="en-US" sz="4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nvSpPr>
        <p:spPr>
          <a:xfrm>
            <a:off x="5588000" y="4318000"/>
            <a:ext cx="1016000" cy="762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03505" y="17780"/>
          <a:ext cx="12021185" cy="6840220"/>
        </p:xfrm>
        <a:graphic>
          <a:graphicData uri="http://schemas.openxmlformats.org/drawingml/2006/table">
            <a:tbl>
              <a:tblPr firstRow="1" bandRow="1">
                <a:tableStyleId>{9DCAF9ED-07DC-4A11-8D7F-57B35C25682E}</a:tableStyleId>
              </a:tblPr>
              <a:tblGrid>
                <a:gridCol w="998220"/>
                <a:gridCol w="3886835"/>
                <a:gridCol w="3515995"/>
                <a:gridCol w="3620135"/>
              </a:tblGrid>
              <a:tr h="1066800">
                <a:tc gridSpan="4">
                  <a:txBody>
                    <a:bodyPr/>
                    <a:lstStyle/>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三类语篇对比表</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hMerge="1">
                  <a:tcPr>
                    <a:lnT w="12700">
                      <a:solidFill>
                        <a:schemeClr val="tx1"/>
                      </a:solidFill>
                      <a:prstDash val="solid"/>
                    </a:lnT>
                    <a:lnB w="12700">
                      <a:solidFill>
                        <a:schemeClr val="tx1"/>
                      </a:solidFill>
                      <a:prstDash val="solid"/>
                    </a:lnB>
                  </a:tcPr>
                </a:tc>
                <a:tc hMerge="1">
                  <a:tcPr>
                    <a:lnT w="12700">
                      <a:solidFill>
                        <a:schemeClr val="tx1"/>
                      </a:solidFill>
                      <a:prstDash val="solid"/>
                    </a:lnT>
                    <a:lnB w="12700">
                      <a:solidFill>
                        <a:schemeClr val="tx1"/>
                      </a:solidFill>
                      <a:prstDash val="solid"/>
                    </a:lnB>
                  </a:tcPr>
                </a:tc>
                <a:tc hMerge="1">
                  <a:tcPr>
                    <a:lnR w="12700">
                      <a:solidFill>
                        <a:schemeClr val="tx1"/>
                      </a:solidFill>
                      <a:prstDash val="solid"/>
                    </a:lnR>
                    <a:lnT w="12700">
                      <a:solidFill>
                        <a:schemeClr val="tx1"/>
                      </a:solidFill>
                      <a:prstDash val="solid"/>
                    </a:lnT>
                    <a:lnB w="12700">
                      <a:solidFill>
                        <a:schemeClr val="tx1"/>
                      </a:solidFill>
                      <a:prstDash val="solid"/>
                    </a:lnB>
                  </a:tcPr>
                </a:tc>
              </a:tr>
              <a:tr h="1084580">
                <a:tc>
                  <a:txBody>
                    <a:bodyPr/>
                    <a:lstStyle/>
                    <a:p>
                      <a:pPr indent="0" algn="ctr">
                        <a:buNone/>
                      </a:pPr>
                      <a:r>
                        <a:rPr lang="zh-CN" altLang="en-US" sz="2800" b="1">
                          <a:latin typeface="宋体" panose="02010600030101010101" pitchFamily="2" charset="-122"/>
                          <a:ea typeface="宋体" panose="02010600030101010101" pitchFamily="2" charset="-122"/>
                        </a:rPr>
                        <a:t>维度</a:t>
                      </a:r>
                      <a:endParaRPr lang="zh-CN" altLang="en-US"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altLang="en-US" sz="2800" b="1">
                          <a:latin typeface="宋体" panose="02010600030101010101" pitchFamily="2" charset="-122"/>
                          <a:ea typeface="宋体" panose="02010600030101010101" pitchFamily="2" charset="-122"/>
                        </a:rPr>
                        <a:t>新事物介绍类</a:t>
                      </a:r>
                      <a:endParaRPr lang="zh-CN" altLang="en-US"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altLang="en-US" sz="2800" b="1">
                          <a:latin typeface="宋体" panose="02010600030101010101" pitchFamily="2" charset="-122"/>
                          <a:ea typeface="宋体" panose="02010600030101010101" pitchFamily="2" charset="-122"/>
                        </a:rPr>
                        <a:t>研究报告类</a:t>
                      </a:r>
                      <a:endParaRPr lang="zh-CN" altLang="en-US"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altLang="en-US" sz="2800" b="1">
                          <a:latin typeface="宋体" panose="02010600030101010101" pitchFamily="2" charset="-122"/>
                          <a:ea typeface="宋体" panose="02010600030101010101" pitchFamily="2" charset="-122"/>
                        </a:rPr>
                        <a:t>现象分析类</a:t>
                      </a:r>
                      <a:endParaRPr lang="zh-CN" altLang="en-US"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1778000">
                <a:tc>
                  <a:txBody>
                    <a:bodyPr/>
                    <a:lstStyle/>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辨别特征</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buNone/>
                      </a:pPr>
                      <a:endParaRPr lang="zh-CN"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buNone/>
                      </a:pPr>
                      <a:endParaRPr lang="zh-CN" altLang="en-US"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1110615">
                <a:tc>
                  <a:txBody>
                    <a:bodyPr/>
                    <a:lstStyle/>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核心主线</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sz="2800" b="1">
                          <a:latin typeface="宋体" panose="02010600030101010101" pitchFamily="2" charset="-122"/>
                          <a:ea typeface="宋体" panose="02010600030101010101" pitchFamily="2" charset="-122"/>
                        </a:rPr>
                        <a:t>新事物是什么、怎么用</a:t>
                      </a:r>
                      <a:endParaRPr lang="zh-CN"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一项研究的全过程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现象的多角度分析</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1800225">
                <a:tc>
                  <a:txBody>
                    <a:bodyPr/>
                    <a:lstStyle/>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典型结构</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sz="2800" b="1">
                          <a:latin typeface="宋体" panose="02010600030101010101" pitchFamily="2" charset="-122"/>
                          <a:ea typeface="宋体" panose="02010600030101010101" pitchFamily="2" charset="-122"/>
                        </a:rPr>
                        <a:t>背景→介绍→</a:t>
                      </a:r>
                      <a:endParaRPr lang="zh-CN" sz="2800" b="1">
                        <a:latin typeface="宋体" panose="02010600030101010101" pitchFamily="2" charset="-122"/>
                        <a:ea typeface="宋体" panose="02010600030101010101" pitchFamily="2" charset="-122"/>
                      </a:endParaRPr>
                    </a:p>
                    <a:p>
                      <a:pPr indent="0" algn="ctr">
                        <a:buNone/>
                      </a:pPr>
                      <a:r>
                        <a:rPr lang="zh-CN" sz="2800" b="1">
                          <a:latin typeface="宋体" panose="02010600030101010101" pitchFamily="2" charset="-122"/>
                          <a:ea typeface="宋体" panose="02010600030101010101" pitchFamily="2" charset="-122"/>
                        </a:rPr>
                        <a:t>原理→应用→意义	</a:t>
                      </a:r>
                      <a:endParaRPr lang="zh-CN"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背景→方法→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zh-CN" altLang="en-US" sz="2800" b="1">
                          <a:latin typeface="宋体" panose="02010600030101010101" pitchFamily="2" charset="-122"/>
                          <a:ea typeface="宋体" panose="02010600030101010101" pitchFamily="2" charset="-122"/>
                          <a:cs typeface="宋体" panose="02010600030101010101" pitchFamily="2" charset="-122"/>
                        </a:rPr>
                        <a:t>结果→意义→展望	</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indent="0" algn="ctr">
                        <a:buNone/>
                      </a:pPr>
                      <a:r>
                        <a:rPr lang="zh-CN" altLang="en-US" sz="2800" b="1">
                          <a:latin typeface="宋体" panose="02010600030101010101" pitchFamily="2" charset="-122"/>
                          <a:ea typeface="宋体" panose="02010600030101010101" pitchFamily="2" charset="-122"/>
                        </a:rPr>
                        <a:t>现象→表现→</a:t>
                      </a:r>
                      <a:endParaRPr lang="zh-CN" altLang="en-US" sz="2800" b="1">
                        <a:latin typeface="宋体" panose="02010600030101010101" pitchFamily="2" charset="-122"/>
                        <a:ea typeface="宋体" panose="02010600030101010101" pitchFamily="2" charset="-122"/>
                      </a:endParaRPr>
                    </a:p>
                    <a:p>
                      <a:pPr indent="0" algn="ctr">
                        <a:buNone/>
                      </a:pPr>
                      <a:r>
                        <a:rPr lang="zh-CN" altLang="en-US" sz="2800" b="1">
                          <a:latin typeface="宋体" panose="02010600030101010101" pitchFamily="2" charset="-122"/>
                          <a:ea typeface="宋体" panose="02010600030101010101" pitchFamily="2" charset="-122"/>
                        </a:rPr>
                        <a:t>原因→建议</a:t>
                      </a:r>
                      <a:endParaRPr lang="zh-CN" altLang="en-US" sz="2800" b="1">
                        <a:latin typeface="宋体" panose="02010600030101010101" pitchFamily="2" charset="-122"/>
                        <a:ea typeface="宋体" panose="02010600030101010101" pitchFamily="2" charset="-122"/>
                      </a:endParaRPr>
                    </a:p>
                  </a:txBody>
                  <a:tcPr marL="12700" marR="12700" marT="1270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bl>
          </a:graphicData>
        </a:graphic>
      </p:graphicFrame>
      <p:pic>
        <p:nvPicPr>
          <p:cNvPr id="4" name="图片 3"/>
          <p:cNvPicPr>
            <a:picLocks noChangeAspect="1"/>
          </p:cNvPicPr>
          <p:nvPr/>
        </p:nvPicPr>
        <p:blipFill>
          <a:blip r:embed="rId2"/>
          <a:stretch>
            <a:fillRect/>
          </a:stretch>
        </p:blipFill>
        <p:spPr>
          <a:xfrm>
            <a:off x="5120640" y="2393315"/>
            <a:ext cx="3299460" cy="1382395"/>
          </a:xfrm>
          <a:prstGeom prst="rect">
            <a:avLst/>
          </a:prstGeom>
        </p:spPr>
      </p:pic>
      <p:pic>
        <p:nvPicPr>
          <p:cNvPr id="6" name="图片 5"/>
          <p:cNvPicPr>
            <a:picLocks noChangeAspect="1"/>
          </p:cNvPicPr>
          <p:nvPr/>
        </p:nvPicPr>
        <p:blipFill>
          <a:blip r:embed="rId3"/>
          <a:stretch>
            <a:fillRect/>
          </a:stretch>
        </p:blipFill>
        <p:spPr>
          <a:xfrm>
            <a:off x="8642350" y="2456815"/>
            <a:ext cx="3300095" cy="1091565"/>
          </a:xfrm>
          <a:prstGeom prst="rect">
            <a:avLst/>
          </a:prstGeom>
        </p:spPr>
      </p:pic>
      <p:pic>
        <p:nvPicPr>
          <p:cNvPr id="5" name="图片 4"/>
          <p:cNvPicPr>
            <a:picLocks noChangeAspect="1"/>
          </p:cNvPicPr>
          <p:nvPr/>
        </p:nvPicPr>
        <p:blipFill>
          <a:blip r:embed="rId4"/>
          <a:stretch>
            <a:fillRect/>
          </a:stretch>
        </p:blipFill>
        <p:spPr>
          <a:xfrm>
            <a:off x="1121410" y="2258695"/>
            <a:ext cx="3843655" cy="1516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795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解题策略</a:t>
            </a:r>
            <a:r>
              <a:rPr lang="en-US" sz="3200" b="1" i="0" u="none" strike="noStrike"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总结</a:t>
            </a:r>
            <a:endParaRPr lang="en-US" sz="1100" dirty="0"/>
          </a:p>
        </p:txBody>
      </p:sp>
      <p:sp>
        <p:nvSpPr>
          <p:cNvPr id="4" name="AutoShape 4"/>
          <p:cNvSpPr/>
          <p:nvPr/>
        </p:nvSpPr>
        <p:spPr>
          <a:xfrm>
            <a:off x="762000" y="1524000"/>
            <a:ext cx="3505200" cy="23495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5" name="AutoShape 5"/>
          <p:cNvSpPr/>
          <p:nvPr/>
        </p:nvSpPr>
        <p:spPr>
          <a:xfrm>
            <a:off x="762000" y="1524000"/>
            <a:ext cx="35052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6" name="AutoShape 6"/>
          <p:cNvSpPr/>
          <p:nvPr/>
        </p:nvSpPr>
        <p:spPr>
          <a:xfrm>
            <a:off x="914400" y="1676400"/>
            <a:ext cx="32004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细节理解题 (占比60%以上)</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914400" y="2159000"/>
            <a:ext cx="3200400" cy="533400"/>
          </a:xfrm>
          <a:prstGeom prst="roundRect">
            <a:avLst>
              <a:gd name="adj" fmla="val 0"/>
            </a:avLst>
          </a:prstGeom>
          <a:solidFill>
            <a:srgbClr val="ED7D31">
              <a:alpha val="9000"/>
            </a:srgbClr>
          </a:solidFill>
          <a:ln w="25400" cap="flat" cmpd="sng">
            <a:noFill/>
            <a:prstDash val="solid"/>
            <a:round/>
          </a:ln>
        </p:spPr>
        <p:txBody>
          <a:bodyPr vert="horz" wrap="square" lIns="63500" tIns="63500" rIns="63500" bIns="63500" rtlCol="0" anchor="ctr"/>
          <a:lstStyle/>
          <a:p>
            <a:pPr algn="ctr">
              <a:defRPr/>
            </a:pPr>
            <a:endParaRPr>
              <a:solidFill>
                <a:schemeClr val="bg1"/>
              </a:solidFill>
            </a:endParaRPr>
          </a:p>
        </p:txBody>
      </p:sp>
      <p:sp>
        <p:nvSpPr>
          <p:cNvPr id="8" name="AutoShape 8"/>
          <p:cNvSpPr/>
          <p:nvPr/>
        </p:nvSpPr>
        <p:spPr>
          <a:xfrm>
            <a:off x="965200" y="2184400"/>
            <a:ext cx="3098800" cy="482600"/>
          </a:xfrm>
          <a:prstGeom prst="rect">
            <a:avLst/>
          </a:prstGeom>
          <a:solidFill>
            <a:srgbClr val="ED7D31">
              <a:alpha val="92000"/>
            </a:srgbClr>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黄金法则：同义替换是绝对王道</a:t>
            </a:r>
            <a:endPar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914400" y="2794000"/>
            <a:ext cx="32004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正确选项极少照搬原文，多通过不同词汇或句式改写。需格外警惕张冠李戴、偷梁换柱、无中生有、以偏概全等常见干扰陷阱。</a:t>
            </a:r>
            <a:endPar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4419600" y="1524000"/>
            <a:ext cx="3505200" cy="23495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11" name="AutoShape 11"/>
          <p:cNvSpPr/>
          <p:nvPr/>
        </p:nvSpPr>
        <p:spPr>
          <a:xfrm>
            <a:off x="4419600" y="1524000"/>
            <a:ext cx="35052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12" name="AutoShape 12"/>
          <p:cNvSpPr/>
          <p:nvPr/>
        </p:nvSpPr>
        <p:spPr>
          <a:xfrm>
            <a:off x="4572000" y="1676400"/>
            <a:ext cx="32004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主旨大意题 / 标题题</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3" name="AutoShape 13"/>
          <p:cNvSpPr/>
          <p:nvPr/>
        </p:nvSpPr>
        <p:spPr>
          <a:xfrm>
            <a:off x="4572000" y="2159000"/>
            <a:ext cx="3200400" cy="533400"/>
          </a:xfrm>
          <a:prstGeom prst="roundRect">
            <a:avLst>
              <a:gd name="adj" fmla="val 0"/>
            </a:avLst>
          </a:prstGeom>
          <a:solidFill>
            <a:srgbClr val="ED7D31">
              <a:alpha val="9000"/>
            </a:srgbClr>
          </a:solidFill>
          <a:ln w="25400" cap="flat" cmpd="sng">
            <a:noFill/>
            <a:prstDash val="solid"/>
            <a:round/>
          </a:ln>
        </p:spPr>
        <p:txBody>
          <a:bodyPr vert="horz" wrap="square" lIns="63500" tIns="63500" rIns="63500" bIns="63500" rtlCol="0" anchor="ctr"/>
          <a:lstStyle/>
          <a:p>
            <a:pPr algn="ctr">
              <a:defRPr/>
            </a:pPr>
            <a:endParaRPr>
              <a:solidFill>
                <a:schemeClr val="bg1"/>
              </a:solidFill>
            </a:endParaRPr>
          </a:p>
        </p:txBody>
      </p:sp>
      <p:sp>
        <p:nvSpPr>
          <p:cNvPr id="14" name="AutoShape 14"/>
          <p:cNvSpPr/>
          <p:nvPr/>
        </p:nvSpPr>
        <p:spPr>
          <a:xfrm>
            <a:off x="4622800" y="2184400"/>
            <a:ext cx="3098800" cy="482600"/>
          </a:xfrm>
          <a:prstGeom prst="rect">
            <a:avLst/>
          </a:prstGeom>
          <a:solidFill>
            <a:srgbClr val="ED7D31">
              <a:alpha val="92000"/>
            </a:srgbClr>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解题关键：高频词 + 首段</a:t>
            </a:r>
            <a:endPar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nvSpPr>
        <p:spPr>
          <a:xfrm>
            <a:off x="4572000" y="2794000"/>
            <a:ext cx="32004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文章反复提及的核心概念通常是主旨核心；首段导入背景、尾段总结观点往往直接包含文章中心，快速定位这两处可大幅提升解题效率。</a:t>
            </a:r>
            <a:endPar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nvSpPr>
        <p:spPr>
          <a:xfrm>
            <a:off x="8077200" y="1524000"/>
            <a:ext cx="3505200" cy="23495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17" name="AutoShape 17"/>
          <p:cNvSpPr/>
          <p:nvPr/>
        </p:nvSpPr>
        <p:spPr>
          <a:xfrm>
            <a:off x="8077200" y="1524000"/>
            <a:ext cx="35052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18" name="AutoShape 18"/>
          <p:cNvSpPr/>
          <p:nvPr/>
        </p:nvSpPr>
        <p:spPr>
          <a:xfrm>
            <a:off x="8229600" y="1676400"/>
            <a:ext cx="32004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推理判断题</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8229600" y="2159000"/>
            <a:ext cx="3200400" cy="533400"/>
          </a:xfrm>
          <a:prstGeom prst="roundRect">
            <a:avLst>
              <a:gd name="adj" fmla="val 0"/>
            </a:avLst>
          </a:prstGeom>
          <a:solidFill>
            <a:srgbClr val="ED7D31">
              <a:alpha val="9000"/>
            </a:srgbClr>
          </a:solidFill>
          <a:ln w="25400" cap="flat" cmpd="sng">
            <a:noFill/>
            <a:prstDash val="solid"/>
            <a:round/>
          </a:ln>
        </p:spPr>
        <p:txBody>
          <a:bodyPr vert="horz" wrap="square" lIns="63500" tIns="63500" rIns="63500" bIns="63500" rtlCol="0" anchor="ctr"/>
          <a:lstStyle/>
          <a:p>
            <a:pPr algn="ctr">
              <a:defRPr/>
            </a:pPr>
            <a:endParaRPr>
              <a:solidFill>
                <a:schemeClr val="bg1"/>
              </a:solidFill>
            </a:endParaRPr>
          </a:p>
        </p:txBody>
      </p:sp>
      <p:sp>
        <p:nvSpPr>
          <p:cNvPr id="20" name="AutoShape 20"/>
          <p:cNvSpPr/>
          <p:nvPr/>
        </p:nvSpPr>
        <p:spPr>
          <a:xfrm>
            <a:off x="8280400" y="2184400"/>
            <a:ext cx="3098800" cy="482600"/>
          </a:xfrm>
          <a:prstGeom prst="rect">
            <a:avLst/>
          </a:prstGeom>
          <a:solidFill>
            <a:srgbClr val="ED7D31">
              <a:alpha val="92000"/>
            </a:srgbClr>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核心原则：立足原文，只推一步</a:t>
            </a:r>
            <a:endPar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1" name="AutoShape 21"/>
          <p:cNvSpPr/>
          <p:nvPr/>
        </p:nvSpPr>
        <p:spPr>
          <a:xfrm>
            <a:off x="8229600" y="2794000"/>
            <a:ext cx="32004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答案必须是基于原文信息的合理逻辑推断，切忌过度引申或主观臆断。每一步推导都要有明确的文本依据，不可脱离文章凭空想象。</a:t>
            </a:r>
            <a:endPar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2" name="AutoShape 22"/>
          <p:cNvSpPr/>
          <p:nvPr/>
        </p:nvSpPr>
        <p:spPr>
          <a:xfrm>
            <a:off x="762000" y="4127500"/>
            <a:ext cx="5257800" cy="23495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23" name="AutoShape 23"/>
          <p:cNvSpPr/>
          <p:nvPr/>
        </p:nvSpPr>
        <p:spPr>
          <a:xfrm>
            <a:off x="762000" y="4127500"/>
            <a:ext cx="52578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24" name="AutoShape 24"/>
          <p:cNvSpPr/>
          <p:nvPr/>
        </p:nvSpPr>
        <p:spPr>
          <a:xfrm>
            <a:off x="914400" y="4279900"/>
            <a:ext cx="4953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观点态度题</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25"/>
          <p:cNvSpPr/>
          <p:nvPr/>
        </p:nvSpPr>
        <p:spPr>
          <a:xfrm>
            <a:off x="914400" y="4762500"/>
            <a:ext cx="4953000" cy="533400"/>
          </a:xfrm>
          <a:prstGeom prst="roundRect">
            <a:avLst>
              <a:gd name="adj" fmla="val 0"/>
            </a:avLst>
          </a:prstGeom>
          <a:solidFill>
            <a:srgbClr val="ED7D31">
              <a:alpha val="9000"/>
            </a:srgbClr>
          </a:solidFill>
          <a:ln w="25400" cap="flat" cmpd="sng">
            <a:noFill/>
            <a:prstDash val="solid"/>
            <a:round/>
          </a:ln>
        </p:spPr>
        <p:txBody>
          <a:bodyPr vert="horz" wrap="square" lIns="63500" tIns="63500" rIns="63500" bIns="63500" rtlCol="0" anchor="ctr"/>
          <a:lstStyle/>
          <a:p>
            <a:pPr algn="ctr">
              <a:defRPr/>
            </a:pPr>
            <a:endParaRPr>
              <a:solidFill>
                <a:schemeClr val="bg1"/>
              </a:solidFill>
            </a:endParaRPr>
          </a:p>
        </p:txBody>
      </p:sp>
      <p:sp>
        <p:nvSpPr>
          <p:cNvPr id="26" name="AutoShape 26"/>
          <p:cNvSpPr/>
          <p:nvPr/>
        </p:nvSpPr>
        <p:spPr>
          <a:xfrm>
            <a:off x="965200" y="4787900"/>
            <a:ext cx="4851400" cy="482600"/>
          </a:xfrm>
          <a:prstGeom prst="rect">
            <a:avLst/>
          </a:prstGeom>
          <a:solidFill>
            <a:srgbClr val="ED7D31"/>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线索定位：情感色彩词 &amp; </a:t>
            </a:r>
            <a:r>
              <a:rPr lang="zh-CN" alt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转折词</a:t>
            </a:r>
            <a:endParaRPr lang="zh-CN" alt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7" name="AutoShape 27"/>
          <p:cNvSpPr/>
          <p:nvPr/>
        </p:nvSpPr>
        <p:spPr>
          <a:xfrm>
            <a:off x="914400" y="5397500"/>
            <a:ext cx="4953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重点关注形容词、副词的褒贬色彩，情态动词（should, must, need等）的语气倾向，以及作者引用他人观点时的态度。这些隐性的文字线索是判断作者真实立场的关键钥匙。</a:t>
            </a:r>
            <a:endPar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8" name="AutoShape 28"/>
          <p:cNvSpPr/>
          <p:nvPr/>
        </p:nvSpPr>
        <p:spPr>
          <a:xfrm>
            <a:off x="6286500" y="4127500"/>
            <a:ext cx="5257800" cy="23495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29" name="AutoShape 29"/>
          <p:cNvSpPr/>
          <p:nvPr/>
        </p:nvSpPr>
        <p:spPr>
          <a:xfrm>
            <a:off x="6286500" y="4127500"/>
            <a:ext cx="52578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30" name="AutoShape 30"/>
          <p:cNvSpPr/>
          <p:nvPr/>
        </p:nvSpPr>
        <p:spPr>
          <a:xfrm>
            <a:off x="6438900" y="4279900"/>
            <a:ext cx="4953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词义猜测题</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1" name="AutoShape 31"/>
          <p:cNvSpPr/>
          <p:nvPr/>
        </p:nvSpPr>
        <p:spPr>
          <a:xfrm>
            <a:off x="6438900" y="4762500"/>
            <a:ext cx="4953000" cy="533400"/>
          </a:xfrm>
          <a:prstGeom prst="roundRect">
            <a:avLst>
              <a:gd name="adj" fmla="val 0"/>
            </a:avLst>
          </a:prstGeom>
          <a:solidFill>
            <a:srgbClr val="ED7D31">
              <a:alpha val="9000"/>
            </a:srgbClr>
          </a:solidFill>
          <a:ln w="25400" cap="flat" cmpd="sng">
            <a:noFill/>
            <a:prstDash val="solid"/>
            <a:round/>
          </a:ln>
        </p:spPr>
        <p:txBody>
          <a:bodyPr vert="horz" wrap="square" lIns="63500" tIns="63500" rIns="63500" bIns="63500" rtlCol="0" anchor="ctr"/>
          <a:lstStyle/>
          <a:p>
            <a:pPr algn="ctr">
              <a:defRPr/>
            </a:pPr>
            <a:endParaRPr>
              <a:solidFill>
                <a:schemeClr val="bg1"/>
              </a:solidFill>
            </a:endParaRPr>
          </a:p>
        </p:txBody>
      </p:sp>
      <p:sp>
        <p:nvSpPr>
          <p:cNvPr id="32" name="AutoShape 32"/>
          <p:cNvSpPr/>
          <p:nvPr/>
        </p:nvSpPr>
        <p:spPr>
          <a:xfrm>
            <a:off x="6489700" y="4787900"/>
            <a:ext cx="4851400" cy="482600"/>
          </a:xfrm>
          <a:prstGeom prst="rect">
            <a:avLst/>
          </a:prstGeom>
          <a:solidFill>
            <a:srgbClr val="ED7D31"/>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破题思路：上下文逻辑关联推导</a:t>
            </a:r>
            <a:endParaRPr lang="en-US" sz="14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3" name="AutoShape 33"/>
          <p:cNvSpPr/>
          <p:nvPr/>
        </p:nvSpPr>
        <p:spPr>
          <a:xfrm>
            <a:off x="6438900" y="5397500"/>
            <a:ext cx="4953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利用定义解释、举例说明、对比转折、因果关系等上下文线索推断生词含义。结合词根词缀等构词法基础知识，能进一步提高词义猜测的准确性和解题速度，避免被生僻词汇卡住节奏。</a:t>
            </a:r>
            <a:endParaRPr lang="en-US" sz="12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25315" y="51777"/>
            <a:ext cx="12192000" cy="6858000"/>
          </a:xfrm>
          <a:prstGeom prst="roundRect">
            <a:avLst>
              <a:gd name="adj" fmla="val 0"/>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795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dirty="0" smtClean="0"/>
              <a:t>寄语</a:t>
            </a:r>
            <a:endParaRPr lang="en-US" sz="3200" b="1" dirty="0"/>
          </a:p>
        </p:txBody>
      </p:sp>
      <p:sp>
        <p:nvSpPr>
          <p:cNvPr id="4" name="AutoShape 4"/>
          <p:cNvSpPr/>
          <p:nvPr/>
        </p:nvSpPr>
        <p:spPr>
          <a:xfrm>
            <a:off x="762000" y="1524000"/>
            <a:ext cx="3492500" cy="28575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endParaRPr>
          </a:p>
        </p:txBody>
      </p:sp>
      <p:sp>
        <p:nvSpPr>
          <p:cNvPr id="5" name="AutoShape 5"/>
          <p:cNvSpPr/>
          <p:nvPr/>
        </p:nvSpPr>
        <p:spPr>
          <a:xfrm>
            <a:off x="762000" y="1524000"/>
            <a:ext cx="34925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6" name="AutoShape 6"/>
          <p:cNvSpPr/>
          <p:nvPr/>
        </p:nvSpPr>
        <p:spPr>
          <a:xfrm>
            <a:off x="952500" y="1714500"/>
            <a:ext cx="31115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核心能力：语篇意识</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952500" y="2286000"/>
            <a:ext cx="3111500" cy="1841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高考英语CD篇的比拼早已不止于词汇和语法。我们需要从“被动翻译”转向“主动分析”，建立清晰的语篇意识。像专业分析师一样，透过文字表象洞察文章结构，精准把握作者的行文逻辑与隐含意图，让每一次选择都有迹可循、有理可依。</a:t>
            </a:r>
            <a:endParaRPr lang="en-US" sz="13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4445000" y="1524000"/>
            <a:ext cx="3492500" cy="28575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endParaRPr>
          </a:p>
        </p:txBody>
      </p:sp>
      <p:sp>
        <p:nvSpPr>
          <p:cNvPr id="9" name="AutoShape 9"/>
          <p:cNvSpPr/>
          <p:nvPr/>
        </p:nvSpPr>
        <p:spPr>
          <a:xfrm>
            <a:off x="4445000" y="1524000"/>
            <a:ext cx="34925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10" name="AutoShape 10"/>
          <p:cNvSpPr/>
          <p:nvPr/>
        </p:nvSpPr>
        <p:spPr>
          <a:xfrm>
            <a:off x="4635500" y="1714500"/>
            <a:ext cx="31115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进阶之道：勤思善悟</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4635500" y="2286000"/>
            <a:ext cx="3111500" cy="1841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从来没有天生的阅读高手，只有在练习中不断复盘的有心人。每一道错题都是提升的契机，每一次对文章的拆解都是思维的打磨。请相信，那些看似枯燥的分析过程，终将沉淀为你面对复杂文本时的敏锐直觉，让能力在积累中悄然质变。</a:t>
            </a:r>
            <a:endParaRPr lang="en-US" sz="13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nvSpPr>
        <p:spPr>
          <a:xfrm>
            <a:off x="8128000" y="1524000"/>
            <a:ext cx="3492500" cy="28575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endParaRPr>
              <a:solidFill>
                <a:schemeClr val="tx1"/>
              </a:solidFill>
            </a:endParaRPr>
          </a:p>
        </p:txBody>
      </p:sp>
      <p:sp>
        <p:nvSpPr>
          <p:cNvPr id="13" name="AutoShape 13"/>
          <p:cNvSpPr/>
          <p:nvPr/>
        </p:nvSpPr>
        <p:spPr>
          <a:xfrm>
            <a:off x="8128000" y="1524000"/>
            <a:ext cx="34925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olidFill>
                <a:schemeClr val="tx1"/>
              </a:solidFill>
              <a:sym typeface="+mn-ea"/>
            </a:endParaRPr>
          </a:p>
        </p:txBody>
      </p:sp>
      <p:sp>
        <p:nvSpPr>
          <p:cNvPr id="14" name="AutoShape 14"/>
          <p:cNvSpPr/>
          <p:nvPr/>
        </p:nvSpPr>
        <p:spPr>
          <a:xfrm>
            <a:off x="8318500" y="1714500"/>
            <a:ext cx="31115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最后一公里：深度复盘</a:t>
            </a:r>
            <a:endParaRPr lang="en-US" sz="16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5" name="AutoShape 15"/>
          <p:cNvSpPr/>
          <p:nvPr/>
        </p:nvSpPr>
        <p:spPr>
          <a:xfrm>
            <a:off x="8318500" y="2286000"/>
            <a:ext cx="3111500" cy="1841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在最后的冲刺阶段，建议大家做完真题后多问自己三个问题：这篇文章属于什么体裁？段落间是何种逻辑关系？题目是如何紧扣语篇特征设计的？拒绝盲目刷题，带着思考去总结规律，让每一套真题都成为你提升逻辑思维的阶梯。</a:t>
            </a:r>
            <a:endParaRPr lang="en-US" sz="13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6" name="AutoShape 16"/>
          <p:cNvSpPr/>
          <p:nvPr/>
        </p:nvSpPr>
        <p:spPr>
          <a:xfrm>
            <a:off x="762000" y="4572000"/>
            <a:ext cx="10858500" cy="1841500"/>
          </a:xfrm>
          <a:prstGeom prst="roundRect">
            <a:avLst>
              <a:gd name="adj" fmla="val 0"/>
            </a:avLst>
          </a:prstGeom>
          <a:noFill/>
          <a:ln w="25400" cap="flat" cmpd="sng">
            <a:noFill/>
            <a:prstDash val="solid"/>
            <a:round/>
          </a:ln>
        </p:spPr>
        <p:txBody>
          <a:bodyPr vert="horz" wrap="square" lIns="63500" tIns="63500" rIns="63500" bIns="63500" rtlCol="0" anchor="ctr"/>
          <a:lstStyle/>
          <a:p>
            <a:pPr algn="ctr">
              <a:defRPr/>
            </a:pPr>
            <a:endParaRPr>
              <a:solidFill>
                <a:schemeClr val="tx1"/>
              </a:solidFill>
            </a:endParaRPr>
          </a:p>
        </p:txBody>
      </p:sp>
      <p:sp>
        <p:nvSpPr>
          <p:cNvPr id="17" name="AutoShape 17"/>
          <p:cNvSpPr/>
          <p:nvPr/>
        </p:nvSpPr>
        <p:spPr>
          <a:xfrm>
            <a:off x="952500" y="4699000"/>
            <a:ext cx="5588000" cy="1587500"/>
          </a:xfrm>
          <a:prstGeom prst="rect">
            <a:avLst/>
          </a:prstGeom>
          <a:solidFill>
            <a:srgbClr val="ED7D31"/>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语篇分析的本质，是学会用英语的思维方式去理解世界。当你掌握了这把“逻辑钥匙”，不仅能从容应对高考阅读的挑战，更能打开通往更广阔知识领域的大门。愿这份思维的升级，成为你未来学习与探索中最宝贵的财富</a:t>
            </a:r>
            <a:r>
              <a:rPr lang="en-US" sz="14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400" b="0"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18" name="Connector 18"/>
          <p:cNvCxnSpPr/>
          <p:nvPr/>
        </p:nvCxnSpPr>
        <p:spPr>
          <a:xfrm rot="5368748">
            <a:off x="6096000" y="5454679"/>
            <a:ext cx="1397000" cy="12700"/>
          </a:xfrm>
          <a:prstGeom prst="straightConnector1">
            <a:avLst/>
          </a:prstGeom>
          <a:solidFill>
            <a:srgbClr val="ED7D31">
              <a:alpha val="92000"/>
            </a:srgbClr>
          </a:solidFill>
          <a:ln w="12700" cap="flat" cmpd="sng">
            <a:solidFill>
              <a:srgbClr val="EE843C">
                <a:alpha val="25000"/>
              </a:srgbClr>
            </a:solidFill>
            <a:prstDash val="solid"/>
            <a:round/>
          </a:ln>
        </p:spPr>
      </p:cxnSp>
      <p:sp>
        <p:nvSpPr>
          <p:cNvPr id="19" name="AutoShape 19"/>
          <p:cNvSpPr/>
          <p:nvPr/>
        </p:nvSpPr>
        <p:spPr>
          <a:xfrm>
            <a:off x="6985000" y="4699000"/>
            <a:ext cx="4508500" cy="1587500"/>
          </a:xfrm>
          <a:prstGeom prst="rect">
            <a:avLst/>
          </a:prstGeom>
          <a:solidFill>
            <a:srgbClr val="ED7D31"/>
          </a:solid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愿你以清晰的逻辑为帆，以扎实的练习为桨，在高考的考场上乘风破浪！</a:t>
            </a:r>
            <a:br>
              <a:rPr lang="en-US" sz="1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愿所有的努力都化作金榜题名的喜悦，愿你的青春在梦想的实现中绽放出最耀眼的光芒！</a:t>
            </a:r>
            <a:endParaRPr lang="en-US" sz="1400" b="1" i="0" u="none" strike="noStrike">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DF4E8">
            <a:alpha val="60000"/>
          </a:srgbClr>
        </a:solidFill>
        <a:effectLst/>
      </p:bgPr>
    </p:bg>
    <p:spTree>
      <p:nvGrpSpPr>
        <p:cNvPr id="1" name=""/>
        <p:cNvGrpSpPr/>
        <p:nvPr/>
      </p:nvGrpSpPr>
      <p:grpSpPr>
        <a:xfrm>
          <a:off x="0" y="0"/>
          <a:ext cx="0" cy="0"/>
          <a:chOff x="0" y="0"/>
          <a:chExt cx="0" cy="0"/>
        </a:xfrm>
      </p:grpSpPr>
      <p:pic>
        <p:nvPicPr>
          <p:cNvPr id="4" name="图片 3"/>
          <p:cNvPicPr/>
          <p:nvPr/>
        </p:nvPicPr>
        <p:blipFill>
          <a:blip r:embed="rId1"/>
          <a:stretch>
            <a:fillRect/>
          </a:stretch>
        </p:blipFill>
        <p:spPr>
          <a:xfrm>
            <a:off x="5098415" y="0"/>
            <a:ext cx="7093585" cy="6858000"/>
          </a:xfrm>
          <a:prstGeom prst="rect">
            <a:avLst/>
          </a:prstGeom>
        </p:spPr>
      </p:pic>
      <p:pic>
        <p:nvPicPr>
          <p:cNvPr id="9" name="图片 8"/>
          <p:cNvPicPr/>
          <p:nvPr/>
        </p:nvPicPr>
        <p:blipFill>
          <a:blip r:embed="rId2"/>
          <a:stretch>
            <a:fillRect/>
          </a:stretch>
        </p:blipFill>
        <p:spPr>
          <a:xfrm>
            <a:off x="115570" y="0"/>
            <a:ext cx="3193415" cy="6857365"/>
          </a:xfrm>
          <a:prstGeom prst="rect">
            <a:avLst/>
          </a:prstGeom>
        </p:spPr>
      </p:pic>
      <p:pic>
        <p:nvPicPr>
          <p:cNvPr id="5" name="图片 4"/>
          <p:cNvPicPr/>
          <p:nvPr/>
        </p:nvPicPr>
        <p:blipFill>
          <a:blip r:embed="rId3"/>
          <a:stretch>
            <a:fillRect/>
          </a:stretch>
        </p:blipFill>
        <p:spPr>
          <a:xfrm>
            <a:off x="-140335" y="118745"/>
            <a:ext cx="3705860" cy="1123950"/>
          </a:xfrm>
          <a:prstGeom prst="rect">
            <a:avLst/>
          </a:prstGeom>
        </p:spPr>
      </p:pic>
      <p:pic>
        <p:nvPicPr>
          <p:cNvPr id="14" name="图片 13"/>
          <p:cNvPicPr/>
          <p:nvPr/>
        </p:nvPicPr>
        <p:blipFill>
          <a:blip r:embed="rId4"/>
        </p:blipFill>
        <p:spPr>
          <a:xfrm>
            <a:off x="2997200" y="301625"/>
            <a:ext cx="2185035" cy="6363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0960" y="0"/>
          <a:ext cx="9537065" cy="6896100"/>
        </p:xfrm>
        <a:graphic>
          <a:graphicData uri="http://schemas.openxmlformats.org/drawingml/2006/table">
            <a:tbl>
              <a:tblPr firstRow="1" bandRow="1">
                <a:tableStyleId>{9DCAF9ED-07DC-4A11-8D7F-57B35C25682E}</a:tableStyleId>
              </a:tblPr>
              <a:tblGrid>
                <a:gridCol w="1388110"/>
                <a:gridCol w="1559560"/>
                <a:gridCol w="1008380"/>
                <a:gridCol w="3564255"/>
                <a:gridCol w="2016760"/>
              </a:tblGrid>
              <a:tr h="533400">
                <a:tc gridSpan="5">
                  <a:txBody>
                    <a:bodyPr/>
                    <a:lstStyle/>
                    <a:p>
                      <a:pPr indent="0" algn="ctr">
                        <a:buNone/>
                      </a:pPr>
                      <a:r>
                        <a:rPr lang="zh-CN" sz="2400">
                          <a:latin typeface="宋体" panose="02010600030101010101" pitchFamily="2" charset="-122"/>
                          <a:ea typeface="宋体" panose="02010600030101010101" pitchFamily="2" charset="-122"/>
                          <a:cs typeface="宋体" panose="02010600030101010101" pitchFamily="2" charset="-122"/>
                        </a:rPr>
                        <a:t>2023-</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sz="2400">
                          <a:latin typeface="宋体" panose="02010600030101010101" pitchFamily="2" charset="-122"/>
                          <a:ea typeface="宋体" panose="02010600030101010101" pitchFamily="2" charset="-122"/>
                          <a:cs typeface="宋体" panose="02010600030101010101" pitchFamily="2" charset="-122"/>
                        </a:rPr>
                        <a:t>2026年全国I卷&amp;浙江首考英语C/D篇阅读理解归类表</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hMerge="1">
                  <a:tcPr/>
                </a:tc>
                <a:tc hMerge="1">
                  <a:tcPr/>
                </a:tc>
                <a:tc hMerge="1">
                  <a:tcPr/>
                </a:tc>
                <a:tc hMerge="1">
                  <a:tcPr/>
                </a:tc>
              </a:tr>
              <a:tr h="424180">
                <a:tc>
                  <a:txBody>
                    <a:bodyPr/>
                    <a:lstStyle/>
                    <a:p>
                      <a:pPr indent="0" algn="ctr">
                        <a:buNone/>
                      </a:pPr>
                      <a:r>
                        <a:rPr lang="zh-CN" sz="2400" b="0">
                          <a:latin typeface="宋体" panose="02010600030101010101" pitchFamily="2" charset="-122"/>
                          <a:ea typeface="宋体" panose="02010600030101010101" pitchFamily="2" charset="-122"/>
                        </a:rPr>
                        <a:t>年份</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rPr>
                        <a:t>试卷类型</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rPr>
                        <a:t>篇章</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rPr>
                        <a:t>内容概括</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rPr>
                        <a:t>文章类型</a:t>
                      </a:r>
                      <a:endParaRPr lang="zh-CN" altLang="en-US" sz="2400" b="0">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2026年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虚假评论识别研究</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研究报告类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2026年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AI助力植物碳研究</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新事物介绍类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2025年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矩阵种植园艺新方式</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新事物介绍类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2025年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科技产品性别化研究</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研究报告类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2024年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人工降雨防雹项目争议</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现象分析类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2024年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成人版棉花糖测试</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现象分析类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2023年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AI辩论系统的局限</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现象分析类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2023年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浙江首考</a:t>
                      </a:r>
                      <a:endParaRPr lang="zh-CN"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太阳能农场生态优化</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现象分析类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2025年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全国I卷</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交通对生活的冲击</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现象分析类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2025年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全国I卷</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煮沸水去微塑料研究</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研究报告类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2024年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全国I卷</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纸质vs数字阅读差异</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现象分析类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2024年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全国I卷</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生物数据采样偏差</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研究报告类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2023年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全国I卷</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C篇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数字极简主义理念</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新事物介绍类</a:t>
                      </a:r>
                      <a:endParaRPr lang="zh-CN" altLang="en-US" sz="2400" b="1">
                        <a:latin typeface="宋体" panose="02010600030101010101" pitchFamily="2" charset="-122"/>
                        <a:ea typeface="宋体" panose="02010600030101010101" pitchFamily="2" charset="-122"/>
                      </a:endParaRPr>
                    </a:p>
                  </a:txBody>
                  <a:tcPr marL="12700" marR="12700" marT="12700" anchor="ctr"/>
                </a:tc>
              </a:tr>
              <a:tr h="424180">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2023年</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cs typeface="宋体" panose="02010600030101010101" pitchFamily="2" charset="-122"/>
                        </a:rPr>
                        <a:t>全国I卷</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lgn="ctr">
                        <a:buNone/>
                      </a:pPr>
                      <a:r>
                        <a:rPr lang="zh-CN" sz="2400" b="0">
                          <a:latin typeface="宋体" panose="02010600030101010101" pitchFamily="2" charset="-122"/>
                          <a:ea typeface="宋体" panose="02010600030101010101" pitchFamily="2" charset="-122"/>
                          <a:cs typeface="宋体" panose="02010600030101010101" pitchFamily="2" charset="-122"/>
                        </a:rPr>
                        <a:t>D篇</a:t>
                      </a:r>
                      <a:endParaRPr lang="zh-CN" altLang="en-US" sz="2400" b="0">
                        <a:latin typeface="宋体" panose="02010600030101010101" pitchFamily="2" charset="-122"/>
                        <a:ea typeface="宋体" panose="02010600030101010101" pitchFamily="2" charset="-122"/>
                        <a:cs typeface="宋体" panose="02010600030101010101" pitchFamily="2" charset="-122"/>
                      </a:endParaRPr>
                    </a:p>
                  </a:txBody>
                  <a:tcPr marL="12700" marR="12700" marT="12700" anchor="ctr"/>
                </a:tc>
                <a:tc>
                  <a:txBody>
                    <a:bodyPr/>
                    <a:lstStyle/>
                    <a:p>
                      <a:pPr indent="0">
                        <a:buNone/>
                      </a:pPr>
                      <a:r>
                        <a:rPr lang="zh-CN" sz="2400" b="0">
                          <a:latin typeface="宋体" panose="02010600030101010101" pitchFamily="2" charset="-122"/>
                          <a:ea typeface="宋体" panose="02010600030101010101" pitchFamily="2" charset="-122"/>
                        </a:rPr>
                        <a:t>群体智慧效应研究</a:t>
                      </a:r>
                      <a:endParaRPr lang="zh-CN" altLang="en-US" sz="2400" b="0">
                        <a:latin typeface="宋体" panose="02010600030101010101" pitchFamily="2" charset="-122"/>
                        <a:ea typeface="宋体" panose="02010600030101010101" pitchFamily="2" charset="-122"/>
                      </a:endParaRPr>
                    </a:p>
                  </a:txBody>
                  <a:tcPr marL="12700" marR="12700" marT="12700" anchor="ctr"/>
                </a:tc>
                <a:tc>
                  <a:txBody>
                    <a:bodyPr/>
                    <a:lstStyle/>
                    <a:p>
                      <a:pPr indent="0" algn="ctr">
                        <a:buNone/>
                      </a:pPr>
                      <a:r>
                        <a:rPr lang="zh-CN" sz="2400" b="1">
                          <a:latin typeface="宋体" panose="02010600030101010101" pitchFamily="2" charset="-122"/>
                          <a:ea typeface="宋体" panose="02010600030101010101" pitchFamily="2" charset="-122"/>
                        </a:rPr>
                        <a:t>研究报告类</a:t>
                      </a:r>
                      <a:endParaRPr lang="zh-CN" altLang="en-US" sz="2400" b="1">
                        <a:latin typeface="宋体" panose="02010600030101010101" pitchFamily="2" charset="-122"/>
                        <a:ea typeface="宋体" panose="02010600030101010101" pitchFamily="2" charset="-122"/>
                      </a:endParaRPr>
                    </a:p>
                  </a:txBody>
                  <a:tcPr marL="12700" marR="12700" marT="12700" anchor="ctr"/>
                </a:tc>
              </a:tr>
            </a:tbl>
          </a:graphicData>
        </a:graphic>
      </p:graphicFrame>
      <p:sp>
        <p:nvSpPr>
          <p:cNvPr id="3" name="图形 4"/>
          <p:cNvSpPr/>
          <p:nvPr>
            <p:custDataLst>
              <p:tags r:id="rId2"/>
            </p:custDataLst>
          </p:nvPr>
        </p:nvSpPr>
        <p:spPr>
          <a:xfrm>
            <a:off x="9598025" y="2643505"/>
            <a:ext cx="2593975" cy="1828165"/>
          </a:xfrm>
          <a:custGeom>
            <a:avLst/>
            <a:gdLst>
              <a:gd name="connsiteX0" fmla="*/ 2390775 w 2390775"/>
              <a:gd name="connsiteY0" fmla="*/ 1195388 h 2390775"/>
              <a:gd name="connsiteX1" fmla="*/ 1195388 w 2390775"/>
              <a:gd name="connsiteY1" fmla="*/ 2390775 h 2390775"/>
              <a:gd name="connsiteX2" fmla="*/ 0 w 2390775"/>
              <a:gd name="connsiteY2" fmla="*/ 1195388 h 2390775"/>
              <a:gd name="connsiteX3" fmla="*/ 1195388 w 2390775"/>
              <a:gd name="connsiteY3" fmla="*/ 0 h 2390775"/>
              <a:gd name="connsiteX4" fmla="*/ 2390775 w 2390775"/>
              <a:gd name="connsiteY4" fmla="*/ 1195388 h 239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775" h="2390775">
                <a:moveTo>
                  <a:pt x="2390775" y="1195388"/>
                </a:moveTo>
                <a:cubicBezTo>
                  <a:pt x="2390775" y="1855582"/>
                  <a:pt x="1855582" y="2390775"/>
                  <a:pt x="1195388" y="2390775"/>
                </a:cubicBezTo>
                <a:cubicBezTo>
                  <a:pt x="535193" y="2390775"/>
                  <a:pt x="0" y="1855582"/>
                  <a:pt x="0" y="1195388"/>
                </a:cubicBezTo>
                <a:cubicBezTo>
                  <a:pt x="0" y="535193"/>
                  <a:pt x="535193" y="0"/>
                  <a:pt x="1195388" y="0"/>
                </a:cubicBezTo>
                <a:cubicBezTo>
                  <a:pt x="1855582" y="0"/>
                  <a:pt x="2390775" y="535193"/>
                  <a:pt x="2390775" y="1195388"/>
                </a:cubicBezTo>
                <a:close/>
              </a:path>
            </a:pathLst>
          </a:custGeom>
          <a:solidFill>
            <a:srgbClr val="ED7D31">
              <a:alpha val="72000"/>
            </a:srgbClr>
          </a:solidFill>
          <a:ln w="9525" cap="flat">
            <a:noFill/>
            <a:prstDash val="solid"/>
            <a:miter/>
          </a:ln>
        </p:spPr>
        <p:txBody>
          <a:bodyPr rtlCol="0" anchor="ctr">
            <a:noAutofit/>
          </a:bodyPr>
          <a:lstStyle/>
          <a:p>
            <a:pPr lvl="0" algn="ctr">
              <a:buClrTx/>
              <a:buSzTx/>
              <a:buFontTx/>
            </a:pPr>
            <a:r>
              <a:rPr lang="zh-CN" altLang="en-US" sz="3200" b="1" smtClean="0">
                <a:latin typeface="华文新魏" panose="02010800040101010101" charset="-122"/>
                <a:ea typeface="华文新魏" panose="02010800040101010101" charset="-122"/>
                <a:cs typeface="华文新魏" panose="02010800040101010101" charset="-122"/>
                <a:sym typeface="+mn-ea"/>
              </a:rPr>
              <a:t> 研究报告类（5篇）</a:t>
            </a:r>
            <a:endParaRPr lang="zh-CN" altLang="en-US" sz="3200" b="1" smtClean="0">
              <a:latin typeface="华文新魏" panose="02010800040101010101" charset="-122"/>
              <a:ea typeface="华文新魏" panose="02010800040101010101" charset="-122"/>
              <a:cs typeface="华文新魏" panose="02010800040101010101" charset="-122"/>
              <a:sym typeface="+mn-ea"/>
            </a:endParaRPr>
          </a:p>
        </p:txBody>
      </p:sp>
      <p:sp>
        <p:nvSpPr>
          <p:cNvPr id="4" name="图形 4"/>
          <p:cNvSpPr/>
          <p:nvPr>
            <p:custDataLst>
              <p:tags r:id="rId3"/>
            </p:custDataLst>
          </p:nvPr>
        </p:nvSpPr>
        <p:spPr>
          <a:xfrm>
            <a:off x="9598025" y="595630"/>
            <a:ext cx="2593975" cy="1828165"/>
          </a:xfrm>
          <a:custGeom>
            <a:avLst/>
            <a:gdLst>
              <a:gd name="connsiteX0" fmla="*/ 2390775 w 2390775"/>
              <a:gd name="connsiteY0" fmla="*/ 1195388 h 2390775"/>
              <a:gd name="connsiteX1" fmla="*/ 1195388 w 2390775"/>
              <a:gd name="connsiteY1" fmla="*/ 2390775 h 2390775"/>
              <a:gd name="connsiteX2" fmla="*/ 0 w 2390775"/>
              <a:gd name="connsiteY2" fmla="*/ 1195388 h 2390775"/>
              <a:gd name="connsiteX3" fmla="*/ 1195388 w 2390775"/>
              <a:gd name="connsiteY3" fmla="*/ 0 h 2390775"/>
              <a:gd name="connsiteX4" fmla="*/ 2390775 w 2390775"/>
              <a:gd name="connsiteY4" fmla="*/ 1195388 h 239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775" h="2390775">
                <a:moveTo>
                  <a:pt x="2390775" y="1195388"/>
                </a:moveTo>
                <a:cubicBezTo>
                  <a:pt x="2390775" y="1855582"/>
                  <a:pt x="1855582" y="2390775"/>
                  <a:pt x="1195388" y="2390775"/>
                </a:cubicBezTo>
                <a:cubicBezTo>
                  <a:pt x="535193" y="2390775"/>
                  <a:pt x="0" y="1855582"/>
                  <a:pt x="0" y="1195388"/>
                </a:cubicBezTo>
                <a:cubicBezTo>
                  <a:pt x="0" y="535193"/>
                  <a:pt x="535193" y="0"/>
                  <a:pt x="1195388" y="0"/>
                </a:cubicBezTo>
                <a:cubicBezTo>
                  <a:pt x="1855582" y="0"/>
                  <a:pt x="2390775" y="535193"/>
                  <a:pt x="2390775" y="1195388"/>
                </a:cubicBezTo>
                <a:close/>
              </a:path>
            </a:pathLst>
          </a:custGeom>
          <a:solidFill>
            <a:srgbClr val="ED7D31">
              <a:alpha val="72000"/>
            </a:srgbClr>
          </a:solidFill>
          <a:ln w="9525" cap="flat">
            <a:noFill/>
            <a:prstDash val="solid"/>
            <a:miter/>
          </a:ln>
        </p:spPr>
        <p:txBody>
          <a:bodyPr rtlCol="0" anchor="ctr"/>
          <a:lstStyle/>
          <a:p>
            <a:pPr algn="ctr"/>
            <a:r>
              <a:rPr lang="zh-CN" altLang="en-US" sz="3200" b="1" smtClean="0">
                <a:latin typeface="华文新魏" panose="02010800040101010101" charset="-122"/>
                <a:ea typeface="华文新魏" panose="02010800040101010101" charset="-122"/>
                <a:cs typeface="华文新魏" panose="02010800040101010101" charset="-122"/>
              </a:rPr>
              <a:t> </a:t>
            </a:r>
            <a:r>
              <a:rPr lang="zh-CN" altLang="en-US" sz="2800" b="1" smtClean="0">
                <a:latin typeface="华文新魏" panose="02010800040101010101" charset="-122"/>
                <a:ea typeface="华文新魏" panose="02010800040101010101" charset="-122"/>
                <a:cs typeface="华文新魏" panose="02010800040101010101" charset="-122"/>
              </a:rPr>
              <a:t>新事物介绍类</a:t>
            </a:r>
            <a:r>
              <a:rPr lang="zh-CN" altLang="en-US" sz="3200" b="1" smtClean="0">
                <a:latin typeface="华文新魏" panose="02010800040101010101" charset="-122"/>
                <a:ea typeface="华文新魏" panose="02010800040101010101" charset="-122"/>
                <a:cs typeface="华文新魏" panose="02010800040101010101" charset="-122"/>
              </a:rPr>
              <a:t>（</a:t>
            </a:r>
            <a:r>
              <a:rPr lang="en-US" altLang="zh-CN" sz="3200" b="1">
                <a:latin typeface="华文新魏" panose="02010800040101010101" charset="-122"/>
                <a:ea typeface="华文新魏" panose="02010800040101010101" charset="-122"/>
                <a:cs typeface="华文新魏" panose="02010800040101010101" charset="-122"/>
              </a:rPr>
              <a:t>4</a:t>
            </a:r>
            <a:r>
              <a:rPr lang="zh-CN" altLang="en-US" sz="3200" b="1">
                <a:latin typeface="华文新魏" panose="02010800040101010101" charset="-122"/>
                <a:ea typeface="华文新魏" panose="02010800040101010101" charset="-122"/>
                <a:cs typeface="华文新魏" panose="02010800040101010101" charset="-122"/>
              </a:rPr>
              <a:t>篇）</a:t>
            </a:r>
            <a:endParaRPr lang="zh-CN" altLang="en-US" sz="3200" b="1">
              <a:latin typeface="华文新魏" panose="02010800040101010101" charset="-122"/>
              <a:ea typeface="华文新魏" panose="02010800040101010101" charset="-122"/>
              <a:cs typeface="华文新魏" panose="02010800040101010101" charset="-122"/>
            </a:endParaRPr>
          </a:p>
        </p:txBody>
      </p:sp>
      <p:sp>
        <p:nvSpPr>
          <p:cNvPr id="5" name="图形 4"/>
          <p:cNvSpPr/>
          <p:nvPr>
            <p:custDataLst>
              <p:tags r:id="rId4"/>
            </p:custDataLst>
          </p:nvPr>
        </p:nvSpPr>
        <p:spPr>
          <a:xfrm>
            <a:off x="9598025" y="4781550"/>
            <a:ext cx="2593975" cy="1828165"/>
          </a:xfrm>
          <a:custGeom>
            <a:avLst/>
            <a:gdLst>
              <a:gd name="connsiteX0" fmla="*/ 2390775 w 2390775"/>
              <a:gd name="connsiteY0" fmla="*/ 1195388 h 2390775"/>
              <a:gd name="connsiteX1" fmla="*/ 1195388 w 2390775"/>
              <a:gd name="connsiteY1" fmla="*/ 2390775 h 2390775"/>
              <a:gd name="connsiteX2" fmla="*/ 0 w 2390775"/>
              <a:gd name="connsiteY2" fmla="*/ 1195388 h 2390775"/>
              <a:gd name="connsiteX3" fmla="*/ 1195388 w 2390775"/>
              <a:gd name="connsiteY3" fmla="*/ 0 h 2390775"/>
              <a:gd name="connsiteX4" fmla="*/ 2390775 w 2390775"/>
              <a:gd name="connsiteY4" fmla="*/ 1195388 h 239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775" h="2390775">
                <a:moveTo>
                  <a:pt x="2390775" y="1195388"/>
                </a:moveTo>
                <a:cubicBezTo>
                  <a:pt x="2390775" y="1855582"/>
                  <a:pt x="1855582" y="2390775"/>
                  <a:pt x="1195388" y="2390775"/>
                </a:cubicBezTo>
                <a:cubicBezTo>
                  <a:pt x="535193" y="2390775"/>
                  <a:pt x="0" y="1855582"/>
                  <a:pt x="0" y="1195388"/>
                </a:cubicBezTo>
                <a:cubicBezTo>
                  <a:pt x="0" y="535193"/>
                  <a:pt x="535193" y="0"/>
                  <a:pt x="1195388" y="0"/>
                </a:cubicBezTo>
                <a:cubicBezTo>
                  <a:pt x="1855582" y="0"/>
                  <a:pt x="2390775" y="535193"/>
                  <a:pt x="2390775" y="1195388"/>
                </a:cubicBezTo>
                <a:close/>
              </a:path>
            </a:pathLst>
          </a:custGeom>
          <a:solidFill>
            <a:srgbClr val="ED7D31">
              <a:alpha val="72000"/>
            </a:srgbClr>
          </a:solidFill>
          <a:ln w="9525" cap="flat">
            <a:noFill/>
            <a:prstDash val="solid"/>
            <a:miter/>
          </a:ln>
        </p:spPr>
        <p:txBody>
          <a:bodyPr rtlCol="0" anchor="ctr">
            <a:noAutofit/>
          </a:bodyPr>
          <a:lstStyle/>
          <a:p>
            <a:pPr lvl="0" algn="ctr">
              <a:buClrTx/>
              <a:buSzTx/>
              <a:buFontTx/>
            </a:pPr>
            <a:r>
              <a:rPr lang="zh-CN" altLang="en-US" sz="3200" b="1" smtClean="0">
                <a:latin typeface="华文新魏" panose="02010800040101010101" charset="-122"/>
                <a:ea typeface="华文新魏" panose="02010800040101010101" charset="-122"/>
                <a:cs typeface="华文新魏" panose="02010800040101010101" charset="-122"/>
                <a:sym typeface="+mn-ea"/>
              </a:rPr>
              <a:t> 现象分析类（</a:t>
            </a:r>
            <a:r>
              <a:rPr lang="en-US" altLang="zh-CN" sz="3200" b="1" smtClean="0">
                <a:latin typeface="华文新魏" panose="02010800040101010101" charset="-122"/>
                <a:ea typeface="华文新魏" panose="02010800040101010101" charset="-122"/>
                <a:cs typeface="华文新魏" panose="02010800040101010101" charset="-122"/>
                <a:sym typeface="+mn-ea"/>
              </a:rPr>
              <a:t>6</a:t>
            </a:r>
            <a:r>
              <a:rPr lang="zh-CN" altLang="en-US" sz="3200" b="1" smtClean="0">
                <a:latin typeface="华文新魏" panose="02010800040101010101" charset="-122"/>
                <a:ea typeface="华文新魏" panose="02010800040101010101" charset="-122"/>
                <a:cs typeface="华文新魏" panose="02010800040101010101" charset="-122"/>
                <a:sym typeface="+mn-ea"/>
              </a:rPr>
              <a:t>篇）</a:t>
            </a:r>
            <a:endParaRPr lang="zh-CN" altLang="en-US" sz="3200" b="1" smtClean="0">
              <a:latin typeface="华文新魏" panose="02010800040101010101" charset="-122"/>
              <a:ea typeface="华文新魏" panose="02010800040101010101" charset="-122"/>
              <a:cs typeface="华文新魏" panose="020108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3771900" y="461645"/>
            <a:ext cx="7080885"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洞悉</a:t>
            </a:r>
            <a:r>
              <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CD篇，赢在起跑线</a:t>
            </a:r>
            <a:endPar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326390" y="1576705"/>
            <a:ext cx="5709285" cy="4698365"/>
          </a:xfrm>
          <a:prstGeom prst="roundRect">
            <a:avLst>
              <a:gd name="adj" fmla="val 0"/>
            </a:avLst>
          </a:prstGeom>
          <a:solidFill>
            <a:srgbClr val="ED7D31">
              <a:alpha val="95000"/>
            </a:srgbClr>
          </a:solidFill>
          <a:ln w="25400" cap="flat" cmpd="sng">
            <a:noFill/>
            <a:prstDash val="solid"/>
            <a:round/>
          </a:ln>
        </p:spPr>
        <p:txBody>
          <a:bodyPr vert="horz" wrap="square" lIns="63500" tIns="63500" rIns="63500" bIns="63500" rtlCol="0" anchor="ctr"/>
          <a:lstStyle/>
          <a:p>
            <a:pPr algn="ctr">
              <a:defRPr/>
            </a:pPr>
            <a:endParaRPr sz="2800"/>
          </a:p>
        </p:txBody>
      </p:sp>
      <p:sp>
        <p:nvSpPr>
          <p:cNvPr id="20" name="AutoShape 20"/>
          <p:cNvSpPr/>
          <p:nvPr/>
        </p:nvSpPr>
        <p:spPr>
          <a:xfrm>
            <a:off x="440267" y="1529539"/>
            <a:ext cx="5525724" cy="738293"/>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命题趋势：思维能力成为核心考点</a:t>
            </a:r>
            <a:endParaRPr 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1" name="AutoShape 21"/>
          <p:cNvSpPr/>
          <p:nvPr/>
        </p:nvSpPr>
        <p:spPr>
          <a:xfrm>
            <a:off x="389469" y="2856726"/>
            <a:ext cx="5249332" cy="2782112"/>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800" b="0" i="0" u="none" strike="noStrike" dirty="0">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回顾2023至2026年的命题动态，CD篇已从单纯的语言知识考查转向对逻辑思维与批判性思维的深度测评。传统的“定位+比对”技巧逐渐失效，若不具备独立的逻辑推导能力，极易在信息干扰中落入命题陷阱，难以实现分数的有效突破。</a:t>
            </a:r>
            <a:endParaRPr lang="en-US" sz="2800" b="0" i="0" u="none" strike="noStrike" dirty="0">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22" name="Connector 22"/>
          <p:cNvCxnSpPr/>
          <p:nvPr/>
        </p:nvCxnSpPr>
        <p:spPr>
          <a:xfrm>
            <a:off x="6107192" y="1551623"/>
            <a:ext cx="19642" cy="3691377"/>
          </a:xfrm>
          <a:prstGeom prst="straightConnector1">
            <a:avLst/>
          </a:prstGeom>
          <a:solidFill>
            <a:srgbClr val="DEE0E3">
              <a:alpha val="100000"/>
            </a:srgbClr>
          </a:solidFill>
          <a:ln w="12700" cap="flat" cmpd="sng">
            <a:solidFill>
              <a:srgbClr val="4CAF50">
                <a:alpha val="40000"/>
              </a:srgbClr>
            </a:solidFill>
            <a:prstDash val="solid"/>
            <a:round/>
            <a:headEnd type="none" w="med" len="med"/>
            <a:tailEnd type="none" w="med" len="med"/>
          </a:ln>
        </p:spPr>
      </p:cxnSp>
      <p:sp>
        <p:nvSpPr>
          <p:cNvPr id="23" name="AutoShape 23"/>
          <p:cNvSpPr/>
          <p:nvPr/>
        </p:nvSpPr>
        <p:spPr>
          <a:xfrm>
            <a:off x="6198870" y="1551940"/>
            <a:ext cx="5785485" cy="4723130"/>
          </a:xfrm>
          <a:prstGeom prst="roundRect">
            <a:avLst>
              <a:gd name="adj" fmla="val 0"/>
            </a:avLst>
          </a:prstGeom>
          <a:solidFill>
            <a:srgbClr val="EE843C">
              <a:alpha val="95000"/>
            </a:srgbClr>
          </a:solidFill>
          <a:ln w="25400" cap="flat" cmpd="sng">
            <a:noFill/>
            <a:prstDash val="solid"/>
            <a:round/>
          </a:ln>
        </p:spPr>
        <p:txBody>
          <a:bodyPr vert="horz" wrap="square" lIns="63500" tIns="63500" rIns="63500" bIns="63500" rtlCol="0" anchor="ctr"/>
          <a:lstStyle/>
          <a:p>
            <a:pPr algn="ctr">
              <a:defRPr/>
            </a:pPr>
            <a:endParaRPr sz="2800"/>
          </a:p>
        </p:txBody>
      </p:sp>
      <p:sp>
        <p:nvSpPr>
          <p:cNvPr id="24" name="AutoShape 24"/>
          <p:cNvSpPr/>
          <p:nvPr/>
        </p:nvSpPr>
        <p:spPr>
          <a:xfrm>
            <a:off x="6513584" y="1494017"/>
            <a:ext cx="5525724" cy="738293"/>
          </a:xfrm>
          <a:prstGeom prst="rect">
            <a:avLst/>
          </a:prstGeom>
          <a:noFill/>
          <a:ln w="12700" cap="flat" cmpd="sng">
            <a:noFill/>
            <a:prstDash val="solid"/>
            <a:round/>
          </a:ln>
        </p:spPr>
        <p:txBody>
          <a:bodyPr vert="horz" wrap="square" lIns="0" tIns="0" rIns="0" bIns="0" rtlCol="0" anchor="ctr" anchorCtr="0"/>
          <a:lstStyle/>
          <a:p>
            <a:pPr marL="0" algn="l">
              <a:lnSpc>
                <a:spcPct val="125000"/>
              </a:lnSpc>
              <a:buClrTx/>
              <a:buSzTx/>
              <a:buFontTx/>
              <a:defRPr/>
            </a:pPr>
            <a:r>
              <a:rPr 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备考升级：从被动解题到主动分析</a:t>
            </a:r>
            <a:endParaRPr lang="en-US" sz="2800" b="1" i="0" u="none" strike="noStrike" dirty="0" err="1">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25"/>
          <p:cNvSpPr/>
          <p:nvPr/>
        </p:nvSpPr>
        <p:spPr>
          <a:xfrm>
            <a:off x="6519298" y="3155158"/>
            <a:ext cx="5261173" cy="221488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800" b="0" i="0" u="none" strike="noStrike" dirty="0">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想要攻克CD篇，必须完成思维模式的转型。在日常训练中主动拆解文章骨架、梳理逻辑脉络、预判作者意图，以批判性视角审视文本信息。只有掌握主动分析的能力，才能跳出“读得懂却做不对”的困境，在高考英语中赢得关键的起跑线优势。</a:t>
            </a:r>
            <a:endParaRPr lang="en-US" sz="2800" b="0" i="0" u="none" strike="noStrike" dirty="0">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2" name="Picture 2"/>
          <p:cNvPicPr>
            <a:picLocks noChangeAspect="1"/>
          </p:cNvPicPr>
          <p:nvPr/>
        </p:nvPicPr>
        <p:blipFill>
          <a:blip r:embed="rId1"/>
          <a:srcRect t="1121" b="1121"/>
          <a:stretch>
            <a:fillRect/>
          </a:stretch>
        </p:blipFill>
        <p:spPr>
          <a:xfrm>
            <a:off x="0" y="0"/>
            <a:ext cx="1879600" cy="863600"/>
          </a:xfrm>
          <a:prstGeom prst="rect">
            <a:avLst/>
          </a:prstGeom>
          <a:noFill/>
          <a:ln w="25400" cap="flat" cmpd="sng">
            <a:noFill/>
            <a:prstDash val="solid"/>
            <a:round/>
          </a:ln>
        </p:spPr>
      </p:pic>
      <p:cxnSp>
        <p:nvCxnSpPr>
          <p:cNvPr id="5" name="Connector 4"/>
          <p:cNvCxnSpPr/>
          <p:nvPr/>
        </p:nvCxnSpPr>
        <p:spPr>
          <a:xfrm rot="-3906">
            <a:off x="508004" y="1155700"/>
            <a:ext cx="11176000" cy="12700"/>
          </a:xfrm>
          <a:prstGeom prst="line">
            <a:avLst/>
          </a:prstGeom>
          <a:solidFill>
            <a:srgbClr val="DEE0E3">
              <a:alpha val="100000"/>
            </a:srgbClr>
          </a:solidFill>
          <a:ln w="25400" cap="flat" cmpd="sng">
            <a:solidFill>
              <a:srgbClr val="F25720">
                <a:alpha val="100000"/>
              </a:srgbClr>
            </a:solidFill>
            <a:prstDash val="solid"/>
            <a:round/>
            <a:headEnd type="none" w="lg" len="lg"/>
            <a:tailEnd type="none" w="lg" len="lg"/>
          </a:ln>
        </p:spPr>
      </p:cxnSp>
      <p:pic>
        <p:nvPicPr>
          <p:cNvPr id="32" name="Picture 3"/>
          <p:cNvPicPr>
            <a:picLocks noChangeAspect="1"/>
          </p:cNvPicPr>
          <p:nvPr/>
        </p:nvPicPr>
        <p:blipFill>
          <a:blip r:embed="rId2"/>
          <a:srcRect t="2498" b="2498"/>
          <a:stretch>
            <a:fillRect/>
          </a:stretch>
        </p:blipFill>
        <p:spPr>
          <a:xfrm>
            <a:off x="0" y="0"/>
            <a:ext cx="2578100" cy="342900"/>
          </a:xfrm>
          <a:prstGeom prst="rect">
            <a:avLst/>
          </a:prstGeom>
          <a:noFill/>
          <a:ln w="25400" cap="flat" cmpd="sng">
            <a:noFill/>
            <a:prstDash val="solid"/>
            <a:rou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460500"/>
            <a:ext cx="10668000" cy="1460500"/>
          </a:xfrm>
          <a:prstGeom prst="roundRect">
            <a:avLst>
              <a:gd name="adj" fmla="val 0"/>
            </a:avLst>
          </a:prstGeom>
          <a:solidFill>
            <a:srgbClr val="FFFFFF">
              <a:alpha val="88000"/>
            </a:srgbClr>
          </a:solidFill>
          <a:ln w="25400" cap="flat" cmpd="sng">
            <a:noFill/>
            <a:prstDash val="solid"/>
            <a:round/>
          </a:ln>
        </p:spPr>
        <p:txBody>
          <a:bodyPr vert="horz" wrap="square" lIns="63500" tIns="63500" rIns="63500" bIns="63500" rtlCol="0" anchor="ctr"/>
          <a:lstStyle/>
          <a:p>
            <a:pPr algn="ctr">
              <a:defRPr/>
            </a:pPr>
            <a:endParaRPr sz="2400"/>
          </a:p>
        </p:txBody>
      </p:sp>
      <p:sp>
        <p:nvSpPr>
          <p:cNvPr id="6" name="AutoShape 6"/>
          <p:cNvSpPr/>
          <p:nvPr/>
        </p:nvSpPr>
        <p:spPr>
          <a:xfrm>
            <a:off x="1016000" y="1905000"/>
            <a:ext cx="9252585" cy="4255770"/>
          </a:xfrm>
          <a:prstGeom prst="rect">
            <a:avLst/>
          </a:prstGeom>
          <a:solidFill>
            <a:srgbClr val="ED7D31">
              <a:alpha val="95000"/>
            </a:srgbClr>
          </a:solidFill>
          <a:ln w="25400" cap="flat" cmpd="sng">
            <a:noFill/>
            <a:prstDash val="solid"/>
            <a:round/>
          </a:ln>
        </p:spPr>
        <p:txBody>
          <a:bodyPr vert="horz" wrap="square" lIns="63500" tIns="63500" rIns="63500" bIns="63500" rtlCol="0" anchor="ctr" anchorCtr="0">
            <a:noAutofit/>
          </a:bodyPr>
          <a:lstStyle/>
          <a:p>
            <a:pPr lvl="0" algn="l">
              <a:lnSpc>
                <a:spcPct val="120000"/>
              </a:lnSpc>
              <a:buClrTx/>
              <a:buSzTx/>
              <a:buFontTx/>
              <a:defRPr/>
            </a:pPr>
            <a:r>
              <a:rPr lang="en-US" sz="2800" dirty="0">
                <a:latin typeface="Noto Sans SC" panose="020B0200000000000000" charset="-122"/>
                <a:ea typeface="Noto Sans SC" panose="020B0200000000000000" charset="-122"/>
                <a:cs typeface="Noto Sans SC" panose="020B0200000000000000" charset="-122"/>
                <a:sym typeface="Noto Sans SC" panose="020B0200000000000000" charset="-122"/>
              </a:rPr>
              <a:t>    语篇分析要求我们跳出单纯的字面翻译，像侦探一样解构文本。这不仅是理解内容，更是要敏锐捕捉文章的体裁(genre)、结构(structure)与语言特征(language features)。不同的体裁决定了信息的组织逻辑，掌握了这些底层规律，就能化被动阅读为主动解码。</a:t>
            </a:r>
            <a:endParaRPr lang="en-US" sz="2800" dirty="0">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3"/>
          <p:cNvSpPr/>
          <p:nvPr/>
        </p:nvSpPr>
        <p:spPr>
          <a:xfrm>
            <a:off x="3771900" y="461645"/>
            <a:ext cx="7080885" cy="635000"/>
          </a:xfrm>
          <a:prstGeom prst="rect">
            <a:avLst/>
          </a:prstGeom>
          <a:noFill/>
          <a:ln w="12700" cap="flat" cmpd="sng">
            <a:noFill/>
            <a:prstDash val="solid"/>
            <a:round/>
          </a:ln>
        </p:spPr>
        <p:txBody>
          <a:bodyPr vert="horz" wrap="square" lIns="0" tIns="0" rIns="0" bIns="0" rtlCol="0" anchor="ctr" anchorCtr="0"/>
          <a:p>
            <a:pPr marL="0" indent="0" algn="l">
              <a:lnSpc>
                <a:spcPct val="125000"/>
              </a:lnSpc>
              <a:defRPr/>
            </a:pPr>
            <a:r>
              <a:rPr lang="en-US" sz="3600" b="1" i="0" u="none" strike="noStrike"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洞悉</a:t>
            </a:r>
            <a:r>
              <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CD篇，赢在起跑线</a:t>
            </a:r>
            <a:endPar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22" name="Picture 2"/>
          <p:cNvPicPr>
            <a:picLocks noChangeAspect="1"/>
          </p:cNvPicPr>
          <p:nvPr/>
        </p:nvPicPr>
        <p:blipFill>
          <a:blip r:embed="rId1"/>
          <a:srcRect t="1121" b="1121"/>
          <a:stretch>
            <a:fillRect/>
          </a:stretch>
        </p:blipFill>
        <p:spPr>
          <a:xfrm>
            <a:off x="0" y="0"/>
            <a:ext cx="1879600" cy="863600"/>
          </a:xfrm>
          <a:prstGeom prst="rect">
            <a:avLst/>
          </a:prstGeom>
          <a:noFill/>
          <a:ln w="25400" cap="flat" cmpd="sng">
            <a:noFill/>
            <a:prstDash val="solid"/>
            <a:round/>
          </a:ln>
        </p:spPr>
      </p:pic>
      <p:cxnSp>
        <p:nvCxnSpPr>
          <p:cNvPr id="23" name="Connector 4"/>
          <p:cNvCxnSpPr/>
          <p:nvPr/>
        </p:nvCxnSpPr>
        <p:spPr>
          <a:xfrm rot="-3906">
            <a:off x="508004" y="1155700"/>
            <a:ext cx="11176000" cy="12700"/>
          </a:xfrm>
          <a:prstGeom prst="line">
            <a:avLst/>
          </a:prstGeom>
          <a:solidFill>
            <a:srgbClr val="DEE0E3">
              <a:alpha val="100000"/>
            </a:srgbClr>
          </a:solidFill>
          <a:ln w="25400" cap="flat" cmpd="sng">
            <a:solidFill>
              <a:srgbClr val="F25720">
                <a:alpha val="100000"/>
              </a:srgbClr>
            </a:solidFill>
            <a:prstDash val="solid"/>
            <a:round/>
            <a:headEnd type="none" w="lg" len="lg"/>
            <a:tailEnd type="none" w="lg" len="lg"/>
          </a:ln>
        </p:spPr>
      </p:cxnSp>
      <p:pic>
        <p:nvPicPr>
          <p:cNvPr id="32" name="Picture 3"/>
          <p:cNvPicPr>
            <a:picLocks noChangeAspect="1"/>
          </p:cNvPicPr>
          <p:nvPr/>
        </p:nvPicPr>
        <p:blipFill>
          <a:blip r:embed="rId2"/>
          <a:srcRect t="2498" b="2498"/>
          <a:stretch>
            <a:fillRect/>
          </a:stretch>
        </p:blipFill>
        <p:spPr>
          <a:xfrm>
            <a:off x="0" y="0"/>
            <a:ext cx="2578100" cy="342900"/>
          </a:xfrm>
          <a:prstGeom prst="rect">
            <a:avLst/>
          </a:prstGeom>
          <a:noFill/>
          <a:ln w="25400" cap="flat" cmpd="sng">
            <a:noFill/>
            <a:prstDash val="solid"/>
            <a:round/>
          </a:ln>
        </p:spPr>
      </p:pic>
      <p:sp>
        <p:nvSpPr>
          <p:cNvPr id="5" name="AutoShape 5"/>
          <p:cNvSpPr/>
          <p:nvPr/>
        </p:nvSpPr>
        <p:spPr>
          <a:xfrm>
            <a:off x="1016000" y="1981200"/>
            <a:ext cx="1016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核心策略：语篇分析 —— 破解CD篇的“万能钥匙”</a:t>
            </a:r>
            <a:endParaRPr lang="en-US" sz="2800" b="1" i="0" u="none" strike="noStrike">
              <a:solidFill>
                <a:schemeClr val="bg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1143000"/>
            <a:ext cx="12192000" cy="1397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9600" b="1" i="0" u="none" strike="noStrike">
                <a:solidFill>
                  <a:srgbClr val="FF8C00"/>
                </a:solidFill>
                <a:latin typeface="Noto Sans SC" panose="020B0200000000000000" charset="-122"/>
                <a:ea typeface="Noto Sans SC" panose="020B0200000000000000" charset="-122"/>
                <a:cs typeface="Noto Sans SC" panose="020B0200000000000000" charset="-122"/>
                <a:sym typeface="Noto Sans SC" panose="020B0200000000000000" charset="-122"/>
              </a:rPr>
              <a:t>PART 02</a:t>
            </a:r>
            <a:endParaRPr lang="en-US" sz="1100"/>
          </a:p>
        </p:txBody>
      </p:sp>
      <p:sp>
        <p:nvSpPr>
          <p:cNvPr id="4" name="AutoShape 4"/>
          <p:cNvSpPr/>
          <p:nvPr/>
        </p:nvSpPr>
        <p:spPr>
          <a:xfrm>
            <a:off x="0" y="2794000"/>
            <a:ext cx="12192000" cy="889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4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逐类击破</a:t>
            </a:r>
            <a:endParaRPr lang="zh-CN" altLang="en-US" sz="4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nvSpPr>
        <p:spPr>
          <a:xfrm>
            <a:off x="5588000" y="4318000"/>
            <a:ext cx="1016000" cy="76200"/>
          </a:xfrm>
          <a:prstGeom prst="roundRect">
            <a:avLst>
              <a:gd name="adj" fmla="val 0"/>
            </a:avLst>
          </a:prstGeom>
          <a:solidFill>
            <a:srgbClr val="FF8C00">
              <a:alpha val="100000"/>
            </a:srgbClr>
          </a:solidFill>
          <a:ln w="25400" cap="flat" cmpd="sng">
            <a:noFill/>
            <a:prstDash val="solid"/>
            <a:round/>
          </a:ln>
        </p:spPr>
        <p:txBody>
          <a:bodyPr vert="horz" wrap="square" lIns="63500" tIns="63500" rIns="63500" bIns="63500" rtlCol="0" anchor="ctr"/>
          <a:lstStyle/>
          <a:p>
            <a:pPr algn="ctr">
              <a:defRPr/>
            </a:p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1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762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952500" y="1778000"/>
            <a:ext cx="3048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写作</a:t>
            </a:r>
            <a:r>
              <a:rPr 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目的</a:t>
            </a:r>
            <a:endParaRPr lang="en-US" sz="2800" b="1" i="0" u="none" strike="noStrike">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781050" y="2527300"/>
            <a:ext cx="3219450" cy="3091180"/>
          </a:xfrm>
          <a:prstGeom prst="roundRect">
            <a:avLst>
              <a:gd name="adj" fmla="val 0"/>
            </a:avLst>
          </a:prstGeom>
          <a:solidFill>
            <a:srgbClr val="EE843C">
              <a:alpha val="72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781050" y="2635250"/>
            <a:ext cx="2984500" cy="1968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介绍一项新技术/方法，说明它是什么、如何工作、有什么用</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4445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1" name="AutoShape 11"/>
          <p:cNvSpPr/>
          <p:nvPr/>
        </p:nvSpPr>
        <p:spPr>
          <a:xfrm>
            <a:off x="4445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2" name="AutoShape 12"/>
          <p:cNvSpPr/>
          <p:nvPr/>
        </p:nvSpPr>
        <p:spPr>
          <a:xfrm>
            <a:off x="4635500" y="1778000"/>
            <a:ext cx="3048000" cy="406400"/>
          </a:xfrm>
          <a:prstGeom prst="rect">
            <a:avLst/>
          </a:prstGeom>
          <a:noFill/>
          <a:ln w="12700" cap="flat" cmpd="sng">
            <a:noFill/>
            <a:prstDash val="solid"/>
            <a:round/>
          </a:ln>
        </p:spPr>
        <p:txBody>
          <a:bodyPr vert="horz" wrap="square" lIns="0" tIns="0" rIns="0" bIns="0" rtlCol="0" anchor="ctr" anchorCtr="0">
            <a:noAutofit/>
          </a:bodyPr>
          <a:lstStyle/>
          <a:p>
            <a:pPr lvl="0" algn="l">
              <a:lnSpc>
                <a:spcPct val="125000"/>
              </a:lnSpc>
              <a:buClrTx/>
              <a:buSzTx/>
              <a:buFontTx/>
              <a:defRPr/>
            </a:pPr>
            <a:r>
              <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典型结构</a:t>
            </a:r>
            <a:endPar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4" name="AutoShape 14"/>
          <p:cNvSpPr/>
          <p:nvPr/>
        </p:nvSpPr>
        <p:spPr>
          <a:xfrm>
            <a:off x="4581525" y="2495550"/>
            <a:ext cx="3178175" cy="3123565"/>
          </a:xfrm>
          <a:prstGeom prst="roundRect">
            <a:avLst>
              <a:gd name="adj" fmla="val 0"/>
            </a:avLst>
          </a:prstGeom>
          <a:solidFill>
            <a:srgbClr val="EE843C">
              <a:alpha val="72000"/>
            </a:srgbClr>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15" name="AutoShape 15"/>
          <p:cNvSpPr/>
          <p:nvPr/>
        </p:nvSpPr>
        <p:spPr>
          <a:xfrm>
            <a:off x="4581525" y="4102100"/>
            <a:ext cx="2794000" cy="762000"/>
          </a:xfrm>
          <a:prstGeom prst="rect">
            <a:avLst/>
          </a:prstGeom>
          <a:noFill/>
          <a:ln w="12700" cap="flat" cmpd="sng">
            <a:noFill/>
            <a:prstDash val="solid"/>
            <a:round/>
          </a:ln>
        </p:spPr>
        <p:txBody>
          <a:bodyPr vert="horz" wrap="square" lIns="0" tIns="0" rIns="0" bIns="0" rtlCol="0" anchor="ctr" anchorCtr="0"/>
          <a:lstStyle/>
          <a:p>
            <a:pPr marL="0" algn="l">
              <a:lnSpc>
                <a:spcPct val="125000"/>
              </a:lnSpc>
              <a:buClrTx/>
              <a:buSzTx/>
              <a:buFontTx/>
              <a:defRPr/>
            </a:pPr>
            <a:r>
              <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rPr>
              <a:t>背景/问题</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引出新事物</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工作原理/</a:t>
            </a: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方法</a:t>
            </a:r>
            <a:endPar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优势</a:t>
            </a:r>
            <a:r>
              <a:rPr lang="en-US" altLang="zh-CN" sz="2800">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局限</a:t>
            </a:r>
            <a:endParaRPr lang="zh-CN" alt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应用成果</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意义/展望</a:t>
            </a: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endParaRPr lang="zh-CN" altLang="en-US" sz="28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algn="l">
              <a:lnSpc>
                <a:spcPct val="125000"/>
              </a:lnSpc>
              <a:buClrTx/>
              <a:buSzTx/>
              <a:buFontTx/>
              <a:defRPr/>
            </a:pPr>
            <a:endParaRPr lang="en-US" sz="2800" i="0" u="none" strike="noStrike">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9" name="AutoShape 19"/>
          <p:cNvSpPr/>
          <p:nvPr/>
        </p:nvSpPr>
        <p:spPr>
          <a:xfrm>
            <a:off x="4762500" y="5092700"/>
            <a:ext cx="2794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endParaRPr lang="zh-CN" altLang="en-US" sz="14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20"/>
          <p:cNvSpPr/>
          <p:nvPr/>
        </p:nvSpPr>
        <p:spPr>
          <a:xfrm>
            <a:off x="8128000" y="1524000"/>
            <a:ext cx="3429000" cy="4445000"/>
          </a:xfrm>
          <a:prstGeom prst="roundRect">
            <a:avLst>
              <a:gd name="adj" fmla="val 0"/>
            </a:avLst>
          </a:prstGeom>
          <a:solidFill>
            <a:srgbClr val="FFFFFF">
              <a:alpha val="92000"/>
            </a:srgbClr>
          </a:solidFill>
          <a:ln w="12700" cap="flat" cmpd="sng">
            <a:solidFill>
              <a:srgbClr val="EE843C">
                <a:alpha val="25000"/>
              </a:srgbClr>
            </a:solid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21" name="AutoShape 21"/>
          <p:cNvSpPr/>
          <p:nvPr/>
        </p:nvSpPr>
        <p:spPr>
          <a:xfrm>
            <a:off x="8128000" y="1524000"/>
            <a:ext cx="3429000" cy="50800"/>
          </a:xfrm>
          <a:prstGeom prst="roundRect">
            <a:avLst>
              <a:gd name="adj" fmla="val 0"/>
            </a:avLst>
          </a:prstGeom>
          <a:solidFill>
            <a:srgbClr val="EE843C"/>
          </a:solidFill>
          <a:ln w="25400" cap="flat" cmpd="sng">
            <a:noFill/>
            <a:prstDash val="solid"/>
            <a:round/>
          </a:ln>
        </p:spPr>
        <p:txBody>
          <a:bodyPr vert="horz" wrap="square" lIns="63500" tIns="63500" rIns="63500" bIns="63500" rtlCol="0" anchor="ctr">
            <a:noAutofit/>
          </a:bodyPr>
          <a:lstStyle/>
          <a:p>
            <a:pPr lvl="0" algn="ctr">
              <a:buClrTx/>
              <a:buSzTx/>
              <a:buFontTx/>
              <a:defRPr/>
            </a:pPr>
            <a:endParaRPr>
              <a:sym typeface="+mn-ea"/>
            </a:endParaRPr>
          </a:p>
        </p:txBody>
      </p:sp>
      <p:sp>
        <p:nvSpPr>
          <p:cNvPr id="22" name="AutoShape 22"/>
          <p:cNvSpPr/>
          <p:nvPr/>
        </p:nvSpPr>
        <p:spPr>
          <a:xfrm>
            <a:off x="8318500" y="1778000"/>
            <a:ext cx="3048000" cy="406400"/>
          </a:xfrm>
          <a:prstGeom prst="rect">
            <a:avLst/>
          </a:prstGeom>
          <a:noFill/>
          <a:ln w="12700" cap="flat" cmpd="sng">
            <a:noFill/>
            <a:prstDash val="solid"/>
            <a:round/>
          </a:ln>
        </p:spPr>
        <p:txBody>
          <a:bodyPr vert="horz" wrap="square" lIns="0" tIns="0" rIns="0" bIns="0" rtlCol="0" anchor="ctr" anchorCtr="0">
            <a:noAutofit/>
          </a:bodyPr>
          <a:lstStyle/>
          <a:p>
            <a:pPr lvl="0" algn="l">
              <a:lnSpc>
                <a:spcPct val="125000"/>
              </a:lnSpc>
              <a:buClrTx/>
              <a:buSzTx/>
              <a:buFontTx/>
              <a:defRPr/>
            </a:pPr>
            <a:r>
              <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rPr>
              <a:t>常见考点</a:t>
            </a:r>
            <a:endParaRPr lang="zh-CN" altLang="en-US" sz="2800" b="1">
              <a:solidFill>
                <a:srgbClr val="EE843C"/>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5" name="AutoShape 25"/>
          <p:cNvSpPr/>
          <p:nvPr/>
        </p:nvSpPr>
        <p:spPr>
          <a:xfrm>
            <a:off x="8318500" y="2552065"/>
            <a:ext cx="2921000" cy="3066415"/>
          </a:xfrm>
          <a:prstGeom prst="rect">
            <a:avLst/>
          </a:prstGeom>
          <a:solidFill>
            <a:srgbClr val="EE843C">
              <a:alpha val="72000"/>
            </a:srgbClr>
          </a:solidFill>
          <a:ln w="25400" cap="flat" cmpd="sng">
            <a:noFill/>
            <a:prstDash val="solid"/>
            <a:round/>
          </a:ln>
        </p:spPr>
        <p:txBody>
          <a:bodyPr vert="horz" wrap="square" lIns="63500" tIns="63500" rIns="63500" bIns="63500" rtlCol="0" anchor="ctr" anchorCtr="0">
            <a:noAutofit/>
          </a:bodyPr>
          <a:lstStyle/>
          <a:p>
            <a:pPr lvl="0" algn="l">
              <a:lnSpc>
                <a:spcPct val="125000"/>
              </a:lnSpc>
              <a:buClrTx/>
              <a:buSzTx/>
              <a:buFontTx/>
              <a:defRPr/>
            </a:pPr>
            <a:r>
              <a:rPr lang="en-US" sz="2800">
                <a:latin typeface="Noto Sans SC" panose="020B0200000000000000" charset="-122"/>
                <a:ea typeface="Noto Sans SC" panose="020B0200000000000000" charset="-122"/>
                <a:cs typeface="Noto Sans SC" panose="020B0200000000000000" charset="-122"/>
                <a:sym typeface="Noto Sans SC" panose="020B0200000000000000" charset="-122"/>
              </a:rPr>
              <a:t>新事物的目的、功能、优势、工作原理、应用领域、开发者意图</a:t>
            </a:r>
            <a:endParaRPr lang="en-US" sz="2800">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4" name="AutoShape 3"/>
          <p:cNvSpPr/>
          <p:nvPr/>
        </p:nvSpPr>
        <p:spPr>
          <a:xfrm>
            <a:off x="3371850" y="469900"/>
            <a:ext cx="7080885" cy="635000"/>
          </a:xfrm>
          <a:prstGeom prst="rect">
            <a:avLst/>
          </a:prstGeom>
          <a:noFill/>
          <a:ln w="12700" cap="flat" cmpd="sng">
            <a:noFill/>
            <a:prstDash val="solid"/>
            <a:round/>
          </a:ln>
        </p:spPr>
        <p:txBody>
          <a:bodyPr vert="horz" wrap="square" lIns="0" tIns="0" rIns="0" bIns="0" rtlCol="0" anchor="ctr" anchorCtr="0"/>
          <a:p>
            <a:pPr marL="0" indent="0" algn="l">
              <a:lnSpc>
                <a:spcPct val="125000"/>
              </a:lnSpc>
              <a:defRPr/>
            </a:pPr>
            <a:r>
              <a:rPr lang="zh-CN" altLang="en-US" sz="3600" b="1" dirty="0"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新事物介绍</a:t>
            </a:r>
            <a:r>
              <a:rPr lang="en-US" sz="3600" b="1" dirty="0" err="1" smtClean="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类</a:t>
            </a:r>
            <a:r>
              <a:rPr lang="en-US" sz="3600" b="1"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：语篇特征概览</a:t>
            </a:r>
            <a:endParaRPr lang="en-US" sz="3600" b="1" i="0" u="none" strike="noStrike" dirty="0" err="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35" name="Picture 2"/>
          <p:cNvPicPr>
            <a:picLocks noChangeAspect="1"/>
          </p:cNvPicPr>
          <p:nvPr/>
        </p:nvPicPr>
        <p:blipFill>
          <a:blip r:embed="rId1"/>
          <a:srcRect t="1121" b="1121"/>
          <a:stretch>
            <a:fillRect/>
          </a:stretch>
        </p:blipFill>
        <p:spPr>
          <a:xfrm>
            <a:off x="0" y="0"/>
            <a:ext cx="1879600" cy="863600"/>
          </a:xfrm>
          <a:prstGeom prst="rect">
            <a:avLst/>
          </a:prstGeom>
          <a:noFill/>
          <a:ln w="25400" cap="flat" cmpd="sng">
            <a:noFill/>
            <a:prstDash val="solid"/>
            <a:round/>
          </a:ln>
        </p:spPr>
      </p:pic>
      <p:cxnSp>
        <p:nvCxnSpPr>
          <p:cNvPr id="36" name="Connector 4"/>
          <p:cNvCxnSpPr/>
          <p:nvPr/>
        </p:nvCxnSpPr>
        <p:spPr>
          <a:xfrm rot="-3906">
            <a:off x="508004" y="1155700"/>
            <a:ext cx="11176000" cy="12700"/>
          </a:xfrm>
          <a:prstGeom prst="line">
            <a:avLst/>
          </a:prstGeom>
          <a:solidFill>
            <a:srgbClr val="DEE0E3">
              <a:alpha val="100000"/>
            </a:srgbClr>
          </a:solidFill>
          <a:ln w="25400" cap="flat" cmpd="sng">
            <a:solidFill>
              <a:srgbClr val="F25720">
                <a:alpha val="100000"/>
              </a:srgbClr>
            </a:solidFill>
            <a:prstDash val="solid"/>
            <a:round/>
            <a:headEnd type="none" w="lg" len="lg"/>
            <a:tailEnd type="none" w="lg" len="lg"/>
          </a:ln>
        </p:spPr>
      </p:cxnSp>
      <p:pic>
        <p:nvPicPr>
          <p:cNvPr id="37" name="Picture 3"/>
          <p:cNvPicPr>
            <a:picLocks noChangeAspect="1"/>
          </p:cNvPicPr>
          <p:nvPr/>
        </p:nvPicPr>
        <p:blipFill>
          <a:blip r:embed="rId2"/>
          <a:srcRect t="2498" b="2498"/>
          <a:stretch>
            <a:fillRect/>
          </a:stretch>
        </p:blipFill>
        <p:spPr>
          <a:xfrm>
            <a:off x="0" y="0"/>
            <a:ext cx="2578100" cy="342900"/>
          </a:xfrm>
          <a:prstGeom prst="rect">
            <a:avLst/>
          </a:prstGeom>
          <a:noFill/>
          <a:ln w="25400" cap="flat" cmpd="sng">
            <a:noFill/>
            <a:prstDash val="solid"/>
            <a:rou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ppt_x"/>
                                          </p:val>
                                        </p:tav>
                                        <p:tav tm="100000">
                                          <p:val>
                                            <p:strVal val="#ppt_x"/>
                                          </p:val>
                                        </p:tav>
                                      </p:tavLst>
                                    </p:anim>
                                    <p:anim calcmode="lin" valueType="num">
                                      <p:cBhvr additive="base">
                                        <p:cTn id="66" dur="500" fill="hold"/>
                                        <p:tgtEl>
                                          <p:spTgt spid="2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ppt_x"/>
                                          </p:val>
                                        </p:tav>
                                        <p:tav tm="100000">
                                          <p:val>
                                            <p:strVal val="#ppt_x"/>
                                          </p:val>
                                        </p:tav>
                                      </p:tavLst>
                                    </p:anim>
                                    <p:anim calcmode="lin" valueType="num">
                                      <p:cBhvr additive="base">
                                        <p:cTn id="70" dur="500" fill="hold"/>
                                        <p:tgtEl>
                                          <p:spTgt spid="2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animBg="1"/>
      <p:bldP spid="9" grpId="0"/>
      <p:bldP spid="10" grpId="0" animBg="1"/>
      <p:bldP spid="11" grpId="0" animBg="1"/>
      <p:bldP spid="12" grpId="0"/>
      <p:bldP spid="14" grpId="0" animBg="1"/>
      <p:bldP spid="15" grpId="0"/>
      <p:bldP spid="19" grpId="0"/>
      <p:bldP spid="20" grpId="0" animBg="1"/>
      <p:bldP spid="21" grpId="0" animBg="1"/>
      <p:bldP spid="22" grpId="0"/>
      <p:bldP spid="25" grpId="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340,&quot;left&quot;:60,&quot;top&quot;:140,&quot;width&quot;:840}"/>
</p:tagLst>
</file>

<file path=ppt/tags/tag11.xml><?xml version="1.0" encoding="utf-8"?>
<p:tagLst xmlns:p="http://schemas.openxmlformats.org/presentationml/2006/main">
  <p:tag name="KSO_WM_DIAGRAM_VIRTUALLY_FRAME" val="{&quot;height&quot;:340,&quot;left&quot;:60,&quot;top&quot;:140,&quot;width&quot;:840}"/>
</p:tagLst>
</file>

<file path=ppt/tags/tag12.xml><?xml version="1.0" encoding="utf-8"?>
<p:tagLst xmlns:p="http://schemas.openxmlformats.org/presentationml/2006/main">
  <p:tag name="KSO_WM_DIAGRAM_VIRTUALLY_FRAME" val="{&quot;height&quot;:340,&quot;left&quot;:60,&quot;top&quot;:140,&quot;width&quot;:840}"/>
</p:tagLst>
</file>

<file path=ppt/tags/tag13.xml><?xml version="1.0" encoding="utf-8"?>
<p:tagLst xmlns:p="http://schemas.openxmlformats.org/presentationml/2006/main">
  <p:tag name="KSO_WM_DIAGRAM_VIRTUALLY_FRAME" val="{&quot;height&quot;:340,&quot;left&quot;:60,&quot;top&quot;:140,&quot;width&quot;:840}"/>
</p:tagLst>
</file>

<file path=ppt/tags/tag14.xml><?xml version="1.0" encoding="utf-8"?>
<p:tagLst xmlns:p="http://schemas.openxmlformats.org/presentationml/2006/main">
  <p:tag name="KSO_WM_DIAGRAM_VIRTUALLY_FRAME" val="{&quot;height&quot;:340,&quot;left&quot;:60,&quot;top&quot;:140,&quot;width&quot;:840}"/>
</p:tagLst>
</file>

<file path=ppt/tags/tag15.xml><?xml version="1.0" encoding="utf-8"?>
<p:tagLst xmlns:p="http://schemas.openxmlformats.org/presentationml/2006/main">
  <p:tag name="KSO_WM_DIAGRAM_VIRTUALLY_FRAME" val="{&quot;height&quot;:340,&quot;left&quot;:60,&quot;top&quot;:140,&quot;width&quot;:840}"/>
</p:tagLst>
</file>

<file path=ppt/tags/tag16.xml><?xml version="1.0" encoding="utf-8"?>
<p:tagLst xmlns:p="http://schemas.openxmlformats.org/presentationml/2006/main">
  <p:tag name="KSO_WM_DIAGRAM_VIRTUALLY_FRAME" val="{&quot;height&quot;:340,&quot;left&quot;:60,&quot;top&quot;:140,&quot;width&quot;:840}"/>
</p:tagLst>
</file>

<file path=ppt/tags/tag17.xml><?xml version="1.0" encoding="utf-8"?>
<p:tagLst xmlns:p="http://schemas.openxmlformats.org/presentationml/2006/main">
  <p:tag name="KSO_WM_DIAGRAM_VIRTUALLY_FRAME" val="{&quot;height&quot;:340,&quot;left&quot;:60,&quot;top&quot;:140,&quot;width&quot;:840}"/>
</p:tagLst>
</file>

<file path=ppt/tags/tag18.xml><?xml version="1.0" encoding="utf-8"?>
<p:tagLst xmlns:p="http://schemas.openxmlformats.org/presentationml/2006/main">
  <p:tag name="KSO_WM_DIAGRAM_VIRTUALLY_FRAME" val="{&quot;height&quot;:340,&quot;left&quot;:60,&quot;top&quot;:140,&quot;width&quot;:840}"/>
</p:tagLst>
</file>

<file path=ppt/tags/tag19.xml><?xml version="1.0" encoding="utf-8"?>
<p:tagLst xmlns:p="http://schemas.openxmlformats.org/presentationml/2006/main">
  <p:tag name="TABLE_ENDDRAG_ORIGIN_RECT" val="750*531"/>
  <p:tag name="TABLE_ENDDRAG_RECT" val="0*0*750*53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AS_UNIQUEID" val="1806"/>
</p:tagLst>
</file>

<file path=ppt/tags/tag21.xml><?xml version="1.0" encoding="utf-8"?>
<p:tagLst xmlns:p="http://schemas.openxmlformats.org/presentationml/2006/main">
  <p:tag name="AS_UNIQUEID" val="1806"/>
</p:tagLst>
</file>

<file path=ppt/tags/tag22.xml><?xml version="1.0" encoding="utf-8"?>
<p:tagLst xmlns:p="http://schemas.openxmlformats.org/presentationml/2006/main">
  <p:tag name="AS_UNIQUEID" val="1806"/>
</p:tagLst>
</file>

<file path=ppt/tags/tag23.xml><?xml version="1.0" encoding="utf-8"?>
<p:tagLst xmlns:p="http://schemas.openxmlformats.org/presentationml/2006/main">
  <p:tag name="TABLE_ENDDRAG_ORIGIN_RECT" val="946*511"/>
  <p:tag name="TABLE_ENDDRAG_RECT" val="13*12*946*511"/>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40,&quot;left&quot;:60,&quot;top&quot;:140,&quot;width&quot;:840}"/>
</p:tagLst>
</file>

<file path=ppt/tags/tag8.xml><?xml version="1.0" encoding="utf-8"?>
<p:tagLst xmlns:p="http://schemas.openxmlformats.org/presentationml/2006/main">
  <p:tag name="KSO_WM_DIAGRAM_VIRTUALLY_FRAME" val="{&quot;height&quot;:340,&quot;left&quot;:60,&quot;top&quot;:140,&quot;width&quot;:840}"/>
</p:tagLst>
</file>

<file path=ppt/tags/tag9.xml><?xml version="1.0" encoding="utf-8"?>
<p:tagLst xmlns:p="http://schemas.openxmlformats.org/presentationml/2006/main">
  <p:tag name="KSO_WM_DIAGRAM_VIRTUALLY_FRAME" val="{&quot;height&quot;:340,&quot;left&quot;:60,&quot;top&quot;:140,&quot;width&quot;:84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41275" cmpd="sng">
          <a:solidFill>
            <a:srgbClr val="00B0F0"/>
          </a:solidFill>
          <a:prstDash val="solid"/>
        </a:ln>
      </a:spPr>
      <a:bodyPr/>
      <a:lstStyle>
        <a:defPPr>
          <a:defRPr/>
        </a:defPPr>
      </a:lstStyle>
      <a:style>
        <a:lnRef idx="2">
          <a:schemeClr val="accent1">
            <a:lumMod val="75000"/>
          </a:schemeClr>
        </a:lnRef>
        <a:fillRef idx="1">
          <a:schemeClr val="accent1"/>
        </a:fillRef>
        <a:effectRef idx="0">
          <a:srgbClr val="FFFFFF"/>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24425</Words>
  <Application>WPS 演示</Application>
  <PresentationFormat>自定义</PresentationFormat>
  <Paragraphs>876</Paragraphs>
  <Slides>43</Slides>
  <Notes>22</Notes>
  <HiddenSlides>0</HiddenSlides>
  <MMClips>0</MMClips>
  <ScaleCrop>false</ScaleCrop>
  <HeadingPairs>
    <vt:vector size="6" baseType="variant">
      <vt:variant>
        <vt:lpstr>已用的字体</vt:lpstr>
      </vt:variant>
      <vt:variant>
        <vt:i4>23</vt:i4>
      </vt:variant>
      <vt:variant>
        <vt:lpstr>主题</vt:lpstr>
      </vt:variant>
      <vt:variant>
        <vt:i4>4</vt:i4>
      </vt:variant>
      <vt:variant>
        <vt:lpstr>幻灯片标题</vt:lpstr>
      </vt:variant>
      <vt:variant>
        <vt:i4>43</vt:i4>
      </vt:variant>
    </vt:vector>
  </HeadingPairs>
  <TitlesOfParts>
    <vt:vector size="70" baseType="lpstr">
      <vt:lpstr>Arial</vt:lpstr>
      <vt:lpstr>宋体</vt:lpstr>
      <vt:lpstr>Wingdings</vt:lpstr>
      <vt:lpstr>思源黑体 Normal</vt:lpstr>
      <vt:lpstr>等线</vt:lpstr>
      <vt:lpstr>Calibri</vt:lpstr>
      <vt:lpstr>微软雅黑</vt:lpstr>
      <vt:lpstr>Calibri Light</vt:lpstr>
      <vt:lpstr>Lato Light</vt:lpstr>
      <vt:lpstr>思源黑体 CN Normal</vt:lpstr>
      <vt:lpstr>Wingdings</vt:lpstr>
      <vt:lpstr>Noto Sans SC</vt:lpstr>
      <vt:lpstr>华文新魏</vt:lpstr>
      <vt:lpstr>Times New Roman</vt:lpstr>
      <vt:lpstr>Arial Unicode MS</vt:lpstr>
      <vt:lpstr>黑体</vt:lpstr>
      <vt:lpstr>Times New Roman</vt:lpstr>
      <vt:lpstr>Songti SC</vt:lpstr>
      <vt:lpstr>楷体</vt:lpstr>
      <vt:lpstr>Segoe Print</vt:lpstr>
      <vt:lpstr>HelveticaNeue</vt:lpstr>
      <vt:lpstr>等线 Light</vt:lpstr>
      <vt:lpstr>Malgun Gothic</vt:lpstr>
      <vt:lpstr>Office 主题</vt:lpstr>
      <vt:lpstr>1_Office Theme</vt:lpstr>
      <vt:lpstr>3_Office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《钢铁是怎样炼成的》 </dc:title>
  <dc:creator>Think</dc:creator>
  <cp:lastModifiedBy>Wiesen</cp:lastModifiedBy>
  <cp:revision>582</cp:revision>
  <dcterms:created xsi:type="dcterms:W3CDTF">2026-05-26T12:49:00Z</dcterms:created>
  <dcterms:modified xsi:type="dcterms:W3CDTF">2026-06-03T00:35:51Z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23778D8B26A048019646889ECD5F3A41_13</vt:lpwstr>
  </property>
</Properties>
</file>